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0" r:id="rId10"/>
    <p:sldId id="281" r:id="rId11"/>
    <p:sldId id="293" r:id="rId12"/>
    <p:sldId id="296" r:id="rId13"/>
    <p:sldId id="297" r:id="rId14"/>
    <p:sldId id="295" r:id="rId15"/>
    <p:sldId id="294" r:id="rId16"/>
    <p:sldId id="289" r:id="rId17"/>
    <p:sldId id="290" r:id="rId18"/>
    <p:sldId id="298" r:id="rId19"/>
    <p:sldId id="299" r:id="rId20"/>
    <p:sldId id="300" r:id="rId21"/>
    <p:sldId id="301" r:id="rId22"/>
    <p:sldId id="279" r:id="rId23"/>
    <p:sldId id="30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>
      <p:cViewPr varScale="1">
        <p:scale>
          <a:sx n="103" d="100"/>
          <a:sy n="103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D6C61-57C5-4BCD-B34E-281DD9656165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34107-959B-4D55-B5FA-7799C3074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4107-959B-4D55-B5FA-7799C307456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jpe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/>
              <a:t>Моделирование разрушения образцов каменной соли при испытаниях на сжатие.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рафик m1 точки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8490982" cy="5287978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9600" cy="106680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Диаграмма сжатия. Характерные точки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ru-RU" dirty="0" smtClean="0"/>
              <a:t>Точка 1</a:t>
            </a:r>
            <a:endParaRPr lang="ru-RU" dirty="0"/>
          </a:p>
        </p:txBody>
      </p:sp>
      <p:pic>
        <p:nvPicPr>
          <p:cNvPr id="6" name="Содержимое 5" descr="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7178" y="1428750"/>
            <a:ext cx="6695318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ru-RU" dirty="0" smtClean="0"/>
              <a:t>Точка 2</a:t>
            </a:r>
            <a:endParaRPr lang="ru-RU" dirty="0"/>
          </a:p>
        </p:txBody>
      </p:sp>
      <p:pic>
        <p:nvPicPr>
          <p:cNvPr id="4" name="Содержимое 3" descr="4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8799" y="1428750"/>
            <a:ext cx="6712077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ru-RU" dirty="0" smtClean="0"/>
              <a:t>Точка 3</a:t>
            </a:r>
            <a:endParaRPr lang="ru-RU" dirty="0"/>
          </a:p>
        </p:txBody>
      </p:sp>
      <p:pic>
        <p:nvPicPr>
          <p:cNvPr id="4" name="Содержимое 3" descr="5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7178" y="1428750"/>
            <a:ext cx="6695318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ru-RU" dirty="0" smtClean="0"/>
              <a:t>Точка 4</a:t>
            </a:r>
            <a:endParaRPr lang="ru-RU" dirty="0"/>
          </a:p>
        </p:txBody>
      </p:sp>
      <p:pic>
        <p:nvPicPr>
          <p:cNvPr id="4" name="Содержимое 3" descr="10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8799" y="1428750"/>
            <a:ext cx="6712077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ru-RU" dirty="0" smtClean="0"/>
              <a:t>Точка 5</a:t>
            </a:r>
            <a:endParaRPr lang="ru-RU" dirty="0"/>
          </a:p>
        </p:txBody>
      </p:sp>
      <p:pic>
        <p:nvPicPr>
          <p:cNvPr id="4" name="Содержимое 3" descr="15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2039" y="1428750"/>
            <a:ext cx="6745596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раметр 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142984"/>
            <a:ext cx="8488685" cy="5143536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8229600" cy="1066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Влияние параметра </a:t>
            </a:r>
            <a:endParaRPr lang="ru-RU" sz="2400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1428736"/>
            <a:ext cx="828675" cy="238125"/>
          </a:xfrm>
          <a:prstGeom prst="rect">
            <a:avLst/>
          </a:prstGeom>
          <a:noFill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1785926"/>
            <a:ext cx="828675" cy="238125"/>
          </a:xfrm>
          <a:prstGeom prst="rect">
            <a:avLst/>
          </a:prstGeom>
          <a:noFill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214554"/>
            <a:ext cx="828675" cy="238125"/>
          </a:xfrm>
          <a:prstGeom prst="rect">
            <a:avLst/>
          </a:prstGeom>
          <a:noFill/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7143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2085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9124" y="378619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429388" y="29289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501090" y="264318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71868" y="785794"/>
            <a:ext cx="571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σ</a:t>
            </a:r>
            <a:r>
              <a:rPr lang="en-US" sz="2400" baseline="-25000" dirty="0" smtClean="0"/>
              <a:t>m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раметр 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8452989" cy="5287978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066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Влияние параметров </a:t>
            </a:r>
            <a:r>
              <a:rPr lang="en-US" sz="2400" dirty="0" smtClean="0"/>
              <a:t>k</a:t>
            </a:r>
            <a:r>
              <a:rPr lang="ru-RU" sz="2400" baseline="-25000" dirty="0" smtClean="0"/>
              <a:t>1</a:t>
            </a:r>
            <a:r>
              <a:rPr lang="ru-RU" sz="2400" dirty="0" smtClean="0"/>
              <a:t> и </a:t>
            </a:r>
            <a:r>
              <a:rPr lang="en-US" sz="2400" dirty="0" smtClean="0"/>
              <a:t>k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1500174"/>
            <a:ext cx="1571625" cy="238125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1785926"/>
            <a:ext cx="1571625" cy="238125"/>
          </a:xfrm>
          <a:prstGeom prst="rect">
            <a:avLst/>
          </a:prstGeom>
          <a:noFill/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071678"/>
            <a:ext cx="1571625" cy="238125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1390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2085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4810" y="407194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143504" y="45005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858148" y="564357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Экспериментальная зависимость предела прочности от относительной высоты образца</a:t>
            </a:r>
            <a:endParaRPr lang="ru-RU" sz="2800" dirty="0"/>
          </a:p>
        </p:txBody>
      </p:sp>
      <p:pic>
        <p:nvPicPr>
          <p:cNvPr id="5" name="Содержимое 4" descr="зак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815" y="1714500"/>
            <a:ext cx="7856044" cy="4859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Расчетная зависимость </a:t>
            </a:r>
            <a:r>
              <a:rPr lang="ru-RU" sz="2800" dirty="0" smtClean="0"/>
              <a:t>предела прочности от относительной высоты </a:t>
            </a:r>
            <a:r>
              <a:rPr lang="ru-RU" sz="2800" dirty="0" smtClean="0"/>
              <a:t>образца (набор 1)</a:t>
            </a:r>
            <a:endParaRPr lang="ru-RU" sz="2800" dirty="0"/>
          </a:p>
        </p:txBody>
      </p:sp>
      <p:pic>
        <p:nvPicPr>
          <p:cNvPr id="5" name="Содержимое 4" descr="зак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4650" y="1714500"/>
            <a:ext cx="7720374" cy="4859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Одним из основных видов механических испытаний горных пород служат стандартные испытания на сжатие образцов цилиндрической формы с различным отношением высоты образца </a:t>
            </a:r>
            <a:r>
              <a:rPr lang="en-US" i="1" dirty="0" smtClean="0"/>
              <a:t>h</a:t>
            </a:r>
            <a:r>
              <a:rPr lang="ru-RU" dirty="0" smtClean="0"/>
              <a:t> к его диаметру </a:t>
            </a:r>
            <a:r>
              <a:rPr lang="en-US" i="1" dirty="0" smtClean="0"/>
              <a:t>d</a:t>
            </a:r>
            <a:r>
              <a:rPr lang="ru-RU" dirty="0" smtClean="0"/>
              <a:t> при постоянной скорости перемещения траверсы пресса.</a:t>
            </a:r>
          </a:p>
          <a:p>
            <a:r>
              <a:rPr lang="ru-RU" dirty="0" smtClean="0"/>
              <a:t>В данной работе рассматриваются испытания на сжатие образцов каменной соли (</a:t>
            </a:r>
            <a:r>
              <a:rPr lang="ru-RU" dirty="0" err="1" smtClean="0"/>
              <a:t>галита</a:t>
            </a:r>
            <a:r>
              <a:rPr lang="ru-RU" dirty="0" smtClean="0"/>
              <a:t>) с </a:t>
            </a:r>
            <a:r>
              <a:rPr lang="en-US" i="1" dirty="0" smtClean="0"/>
              <a:t>h</a:t>
            </a:r>
            <a:r>
              <a:rPr lang="ru-RU" i="1" dirty="0" smtClean="0"/>
              <a:t>/</a:t>
            </a:r>
            <a:r>
              <a:rPr lang="en-US" i="1" dirty="0" smtClean="0"/>
              <a:t>d</a:t>
            </a:r>
            <a:r>
              <a:rPr lang="ru-RU" i="1" dirty="0" smtClean="0"/>
              <a:t>=</a:t>
            </a:r>
            <a:r>
              <a:rPr lang="ru-RU" dirty="0" smtClean="0"/>
              <a:t>1, 0.5 и 2.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Расчетная зависимость </a:t>
            </a:r>
            <a:r>
              <a:rPr lang="ru-RU" sz="2800" dirty="0" smtClean="0"/>
              <a:t>предела прочности от относительной высоты </a:t>
            </a:r>
            <a:r>
              <a:rPr lang="ru-RU" sz="2800" dirty="0" smtClean="0"/>
              <a:t>образца (набор 2)</a:t>
            </a:r>
            <a:endParaRPr lang="ru-RU" sz="2800" dirty="0"/>
          </a:p>
        </p:txBody>
      </p:sp>
      <p:pic>
        <p:nvPicPr>
          <p:cNvPr id="5" name="Содержимое 4" descr="зак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9749" y="1714500"/>
            <a:ext cx="7550176" cy="4859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Сопоставление кривых</a:t>
            </a:r>
            <a:endParaRPr lang="ru-RU" sz="2800" dirty="0"/>
          </a:p>
        </p:txBody>
      </p:sp>
      <p:pic>
        <p:nvPicPr>
          <p:cNvPr id="5" name="Содержимое 4" descr="зак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9749" y="1810789"/>
            <a:ext cx="7550176" cy="4666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ru-RU" dirty="0" smtClean="0"/>
              <a:t>Изучены экспериментальные данные сжатия цилиндрических образцов перистой каменной соли различной высоты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В пакете </a:t>
            </a:r>
            <a:r>
              <a:rPr lang="en-GB" dirty="0" smtClean="0"/>
              <a:t>A</a:t>
            </a:r>
            <a:r>
              <a:rPr lang="en-US" dirty="0" err="1" smtClean="0"/>
              <a:t>nsys</a:t>
            </a:r>
            <a:r>
              <a:rPr lang="en-US" dirty="0" smtClean="0"/>
              <a:t> </a:t>
            </a:r>
            <a:r>
              <a:rPr lang="ru-RU" dirty="0" smtClean="0"/>
              <a:t>выполнено моделирование процесса деформирования и разрушения образца при сжатии 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Получены кривые напряжение-деформация при сжатии образцов различной геометрии, включающие ниспадающую ветвь диаграммы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Изучено влияние параметров разрушения элемента </a:t>
            </a:r>
            <a:r>
              <a:rPr lang="en-US" dirty="0" smtClean="0"/>
              <a:t>Solid65</a:t>
            </a:r>
            <a:r>
              <a:rPr lang="ru-RU" dirty="0" smtClean="0"/>
              <a:t> на характер диаграммы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Расчетная зависимость прочности образца от его геометрии качественно соответствует экспериментальным данным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8229600" cy="106984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Целью данной работы является математическое моделирование испытаний на сжатие образцов соляных пород при сжатии на установке </a:t>
            </a:r>
            <a:r>
              <a:rPr lang="en-US" dirty="0" err="1" smtClean="0"/>
              <a:t>Zwick</a:t>
            </a:r>
            <a:r>
              <a:rPr lang="en-US" dirty="0" smtClean="0"/>
              <a:t>/</a:t>
            </a:r>
            <a:r>
              <a:rPr lang="en-US" dirty="0" err="1" smtClean="0"/>
              <a:t>Roell</a:t>
            </a:r>
            <a:r>
              <a:rPr lang="en-US" dirty="0" smtClean="0"/>
              <a:t> Z-250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В качестве инструмента моделирования использовался инженерный пакет </a:t>
            </a:r>
            <a:r>
              <a:rPr lang="en-US" dirty="0" err="1" smtClean="0"/>
              <a:t>Ansys</a:t>
            </a:r>
            <a:r>
              <a:rPr lang="ru-RU" dirty="0" smtClean="0"/>
              <a:t> 1</a:t>
            </a:r>
            <a:r>
              <a:rPr lang="en-US" dirty="0" smtClean="0"/>
              <a:t>1</a:t>
            </a:r>
            <a:r>
              <a:rPr lang="ru-RU" dirty="0" smtClean="0"/>
              <a:t>.</a:t>
            </a:r>
            <a:r>
              <a:rPr lang="en-US" dirty="0" smtClean="0"/>
              <a:t>0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Экспериментальная диаграмма при сжатии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214282" y="2214554"/>
          <a:ext cx="8608397" cy="4000528"/>
        </p:xfrm>
        <a:graphic>
          <a:graphicData uri="http://schemas.openxmlformats.org/presentationml/2006/ole">
            <p:oleObj spid="_x0000_s1025" r:id="rId3" imgW="6955289" imgH="323133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Образцы после испытаний</a:t>
            </a:r>
            <a:endParaRPr lang="ru-RU" sz="3200" dirty="0"/>
          </a:p>
        </p:txBody>
      </p:sp>
      <p:pic>
        <p:nvPicPr>
          <p:cNvPr id="5" name="Рисунок 4" descr="P101038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428868"/>
            <a:ext cx="5000660" cy="4143404"/>
          </a:xfrm>
          <a:prstGeom prst="rect">
            <a:avLst/>
          </a:prstGeom>
          <a:noFill/>
        </p:spPr>
      </p:pic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6072198" y="1285860"/>
          <a:ext cx="2490788" cy="2735262"/>
        </p:xfrm>
        <a:graphic>
          <a:graphicData uri="http://schemas.openxmlformats.org/presentationml/2006/ole">
            <p:oleObj spid="_x0000_s17410" name="Точечный рисунок" r:id="rId4" imgW="2371429" imgH="2600000" progId="PBrush">
              <p:embed/>
            </p:oleObj>
          </a:graphicData>
        </a:graphic>
      </p:graphicFrame>
      <p:pic>
        <p:nvPicPr>
          <p:cNvPr id="7" name="Рисунок 6" descr="P101034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357694"/>
            <a:ext cx="2825943" cy="2122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Мультилинейная</a:t>
            </a:r>
            <a:r>
              <a:rPr lang="ru-RU" sz="3200" dirty="0" smtClean="0"/>
              <a:t> модель материала </a:t>
            </a:r>
            <a:endParaRPr lang="ru-RU" sz="3200" dirty="0"/>
          </a:p>
        </p:txBody>
      </p:sp>
      <p:pic>
        <p:nvPicPr>
          <p:cNvPr id="6" name="Содержимое 5" descr="график мултилин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4269" y="2249488"/>
            <a:ext cx="5655461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нкрит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736"/>
            <a:ext cx="7477876" cy="5130034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Элемент </a:t>
            </a:r>
            <a:r>
              <a:rPr lang="en-US" sz="2800" dirty="0" smtClean="0"/>
              <a:t>SOLID65</a:t>
            </a:r>
            <a:r>
              <a:rPr lang="ru-RU" sz="2800" dirty="0" smtClean="0"/>
              <a:t>, учитывающий </a:t>
            </a:r>
            <a:r>
              <a:rPr lang="ru-RU" sz="2800" dirty="0" smtClean="0"/>
              <a:t>разрушение. Основные параметры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429124" y="2928934"/>
            <a:ext cx="5715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</a:t>
            </a:r>
            <a:r>
              <a:rPr lang="en-US" sz="1400" baseline="-25000" dirty="0" smtClean="0"/>
              <a:t>1</a:t>
            </a:r>
            <a:endParaRPr lang="ru-RU" sz="1400" baseline="-25000" dirty="0" smtClean="0"/>
          </a:p>
          <a:p>
            <a:r>
              <a:rPr lang="en-US" sz="1400" dirty="0" smtClean="0"/>
              <a:t>k</a:t>
            </a:r>
            <a:r>
              <a:rPr lang="en-US" sz="1400" baseline="-25000" dirty="0" smtClean="0"/>
              <a:t>2</a:t>
            </a:r>
          </a:p>
          <a:p>
            <a:r>
              <a:rPr lang="ru-RU" sz="1400" dirty="0" err="1" smtClean="0"/>
              <a:t>σ</a:t>
            </a:r>
            <a:r>
              <a:rPr lang="en-US" sz="1400" baseline="-25000" dirty="0" smtClean="0"/>
              <a:t>l</a:t>
            </a:r>
          </a:p>
          <a:p>
            <a:r>
              <a:rPr lang="ru-RU" sz="1400" dirty="0" err="1" smtClean="0"/>
              <a:t>σ</a:t>
            </a:r>
            <a:r>
              <a:rPr lang="en-US" sz="1400" baseline="-25000" dirty="0" smtClean="0"/>
              <a:t>m</a:t>
            </a:r>
            <a:endParaRPr lang="ru-RU" sz="1400" baseline="-25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</a:t>
            </a:r>
            <a:r>
              <a:rPr lang="ru-RU" dirty="0" smtClean="0"/>
              <a:t>раничные условия</a:t>
            </a:r>
            <a:endParaRPr lang="ru-RU" dirty="0"/>
          </a:p>
        </p:txBody>
      </p:sp>
      <p:pic>
        <p:nvPicPr>
          <p:cNvPr id="4" name="Рисунок 3" descr="гу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071678"/>
            <a:ext cx="6643734" cy="4557789"/>
          </a:xfrm>
          <a:prstGeom prst="rect">
            <a:avLst/>
          </a:prstGeom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2214554"/>
            <a:ext cx="1647825" cy="257175"/>
          </a:xfrm>
          <a:prstGeom prst="rect">
            <a:avLst/>
          </a:prstGeom>
          <a:noFill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2500306"/>
            <a:ext cx="1885950" cy="257175"/>
          </a:xfrm>
          <a:prstGeom prst="rect">
            <a:avLst/>
          </a:prstGeom>
          <a:noFill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2786058"/>
            <a:ext cx="809625" cy="238125"/>
          </a:xfrm>
          <a:prstGeom prst="rect">
            <a:avLst/>
          </a:prstGeom>
          <a:noFill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3071810"/>
            <a:ext cx="809625" cy="257175"/>
          </a:xfrm>
          <a:prstGeom prst="rect">
            <a:avLst/>
          </a:prstGeom>
          <a:noFill/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3357562"/>
            <a:ext cx="1247775" cy="238125"/>
          </a:xfrm>
          <a:prstGeom prst="rect">
            <a:avLst/>
          </a:prstGeom>
          <a:noFill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</a:t>
            </a:r>
            <a:r>
              <a:rPr lang="ru-RU" dirty="0" smtClean="0"/>
              <a:t>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Построение конечно-элементной модели: задание геометрии, свойств, построение сетки</a:t>
            </a:r>
          </a:p>
          <a:p>
            <a:r>
              <a:rPr lang="ru-RU" dirty="0" smtClean="0"/>
              <a:t>Задание граничных условий</a:t>
            </a:r>
          </a:p>
          <a:p>
            <a:r>
              <a:rPr lang="ru-RU" dirty="0" smtClean="0"/>
              <a:t>Расчет</a:t>
            </a:r>
          </a:p>
          <a:p>
            <a:r>
              <a:rPr lang="ru-RU" dirty="0" err="1" smtClean="0"/>
              <a:t>Постпроцессорная</a:t>
            </a:r>
            <a:r>
              <a:rPr lang="ru-RU" dirty="0" smtClean="0"/>
              <a:t> обработка</a:t>
            </a:r>
          </a:p>
          <a:p>
            <a:r>
              <a:rPr lang="ru-RU" dirty="0" smtClean="0"/>
              <a:t>Построение диаграммы сжатия на основе полученного решения </a:t>
            </a:r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95</TotalTime>
  <Words>287</Words>
  <Application>Microsoft Office PowerPoint</Application>
  <PresentationFormat>Экран (4:3)</PresentationFormat>
  <Paragraphs>54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Городская</vt:lpstr>
      <vt:lpstr>Точечный рисунок</vt:lpstr>
      <vt:lpstr>Моделирование разрушения образцов каменной соли при испытаниях на сжатие. </vt:lpstr>
      <vt:lpstr>Введение</vt:lpstr>
      <vt:lpstr>Цели</vt:lpstr>
      <vt:lpstr>Экспериментальная диаграмма при сжатии </vt:lpstr>
      <vt:lpstr>Образцы после испытаний</vt:lpstr>
      <vt:lpstr>Мультилинейная модель материала </vt:lpstr>
      <vt:lpstr>Элемент SOLID65, учитывающий разрушение. Основные параметры</vt:lpstr>
      <vt:lpstr>Граничные условия</vt:lpstr>
      <vt:lpstr>Технология решения</vt:lpstr>
      <vt:lpstr>Диаграмма сжатия. Характерные точки</vt:lpstr>
      <vt:lpstr>Точка 1</vt:lpstr>
      <vt:lpstr>Точка 2</vt:lpstr>
      <vt:lpstr>Точка 3</vt:lpstr>
      <vt:lpstr>Точка 4</vt:lpstr>
      <vt:lpstr>Точка 5</vt:lpstr>
      <vt:lpstr>Влияние параметра </vt:lpstr>
      <vt:lpstr>Влияние параметров k1 и k2 </vt:lpstr>
      <vt:lpstr>Экспериментальная зависимость предела прочности от относительной высоты образца</vt:lpstr>
      <vt:lpstr>Расчетная зависимость предела прочности от относительной высоты образца (набор 1)</vt:lpstr>
      <vt:lpstr>Расчетная зависимость предела прочности от относительной высоты образца (набор 2)</vt:lpstr>
      <vt:lpstr>Сопоставление кривых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разрушения образцов каменной соли при испытаниях на сжатие. </dc:title>
  <dc:creator>user</dc:creator>
  <cp:lastModifiedBy>adm</cp:lastModifiedBy>
  <cp:revision>23</cp:revision>
  <dcterms:created xsi:type="dcterms:W3CDTF">2012-03-22T08:54:12Z</dcterms:created>
  <dcterms:modified xsi:type="dcterms:W3CDTF">2012-06-27T11:19:50Z</dcterms:modified>
</cp:coreProperties>
</file>