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59" r:id="rId5"/>
    <p:sldId id="267" r:id="rId6"/>
    <p:sldId id="261" r:id="rId7"/>
    <p:sldId id="268" r:id="rId8"/>
    <p:sldId id="269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-120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Кафедра "Теоретическая механика"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E1836-8D3C-479C-825F-F5CB47C67B9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E7AC-A53E-4E6A-96A2-DB299C4D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55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Кафедра "Теоретическая механика"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BFF6-DB44-41C8-9C19-95CB5024FE4B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5FEBD-085B-4D17-9EA5-76676D57F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304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Кафедра "Теоретическая механика"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FEBD-085B-4D17-9EA5-76676D57FA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Кафедра "Теоретическая механика"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FEBD-085B-4D17-9EA5-76676D57FA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3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C4D0184-4747-49E2-8EDA-B982B6A92B18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0953D-DC7E-4A88-9EFD-D22541D61C9D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E66-91AA-4C2A-B35A-F74D5470891D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939C-2630-4F43-997A-E5F5C1C1562F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57223" y="87847"/>
            <a:ext cx="10772775" cy="153453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57C7-DB6D-4008-8CC9-86491FF82F34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205101"/>
            <a:ext cx="5029200" cy="2286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F423-5EA2-4D92-BCC8-BFBA1FC3AB55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15FF-B0F5-41ED-9E8F-6AB91ABF15AB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0EB1-E807-4034-AD13-AA13982A10A8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A2F4-E684-4626-A012-AA0264DA0487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C0C-822B-4627-8E39-8BF97C139003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B6A2D4C-1DED-46D7-A791-060874D2F64D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03E089C-3127-4BC0-83BC-8C77E1964F1C}" type="datetime1">
              <a:rPr lang="en-US" smtClean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0467"/>
            <a:ext cx="12192000" cy="3352800"/>
          </a:xfrm>
        </p:spPr>
        <p:txBody>
          <a:bodyPr/>
          <a:lstStyle/>
          <a:p>
            <a:pPr algn="just"/>
            <a:r>
              <a:rPr lang="ru-RU" sz="4800" dirty="0" smtClean="0"/>
              <a:t>Анализ усталостной прочности рабочей монокристаллической лопатки стационарной  газотурбинной установки</a:t>
            </a:r>
            <a:endParaRPr lang="ru-R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9713"/>
            <a:ext cx="9228201" cy="1645920"/>
          </a:xfrm>
        </p:spPr>
        <p:txBody>
          <a:bodyPr/>
          <a:lstStyle/>
          <a:p>
            <a:r>
              <a:rPr lang="ru-RU" dirty="0" smtClean="0"/>
              <a:t>Работу выполнил: Вилданов В.Р.</a:t>
            </a:r>
          </a:p>
          <a:p>
            <a:r>
              <a:rPr lang="ru-RU" dirty="0" smtClean="0"/>
              <a:t>Научный руководитель: Семёнов А.С.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Другие модели неупругого деформирования лопаток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Расчёт лопатки с креплением к диску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Сравнение результатов моделирования с экспериментальными данными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Магистерская диссертация</a:t>
            </a:r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Дальнейшие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2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41" y="499533"/>
            <a:ext cx="6816759" cy="3743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4901184" cy="3766185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Монокристаллические лопатки получили широкое применение в авиационных двигателях, а также в стационарных газотурбинных установках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Монокристаллические сплавы обеспечивают большую жаропрочность и деформационную способность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/>
              <a:t>Термоусталостная прочность не до конца изучена</a:t>
            </a: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05" y="4019550"/>
            <a:ext cx="3784600" cy="28384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уравнений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603197"/>
              </p:ext>
            </p:extLst>
          </p:nvPr>
        </p:nvGraphicFramePr>
        <p:xfrm>
          <a:off x="657223" y="1784717"/>
          <a:ext cx="4917713" cy="3959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3187440" imgH="2565360" progId="Equation.DSMT4">
                  <p:embed/>
                </p:oleObj>
              </mc:Choice>
              <mc:Fallback>
                <p:oleObj name="Equation" r:id="rId3" imgW="3187440" imgH="2565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3" y="1784717"/>
                        <a:ext cx="4917713" cy="3959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20532" y="3829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3351"/>
              </p:ext>
            </p:extLst>
          </p:nvPr>
        </p:nvGraphicFramePr>
        <p:xfrm>
          <a:off x="6145999" y="3028096"/>
          <a:ext cx="4316007" cy="247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2806560" imgH="1600200" progId="Equation.DSMT4">
                  <p:embed/>
                </p:oleObj>
              </mc:Choice>
              <mc:Fallback>
                <p:oleObj name="Equation" r:id="rId5" imgW="2806560" imgH="1600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999" y="3028096"/>
                        <a:ext cx="4316007" cy="24711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Деформационный критерий прочности</a:t>
            </a:r>
            <a:endParaRPr lang="ru-RU" sz="4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79072"/>
              </p:ext>
            </p:extLst>
          </p:nvPr>
        </p:nvGraphicFramePr>
        <p:xfrm>
          <a:off x="657223" y="1789206"/>
          <a:ext cx="7675406" cy="492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5790960" imgH="3733560" progId="Equation.DSMT4">
                  <p:embed/>
                </p:oleObj>
              </mc:Choice>
              <mc:Fallback>
                <p:oleObj name="Equation" r:id="rId3" imgW="5790960" imgH="37335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3" y="1789206"/>
                        <a:ext cx="7675406" cy="4929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КЭ модель пера лопатки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99" y="1865861"/>
            <a:ext cx="274070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1851168"/>
            <a:ext cx="2743261" cy="37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4885" y="5639623"/>
            <a:ext cx="273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КЭ модель пера лопатки с фиктивной ножкой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78146" y="5621814"/>
            <a:ext cx="273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Граничные условия:</a:t>
            </a:r>
          </a:p>
          <a:p>
            <a:pPr algn="just"/>
            <a:r>
              <a:rPr lang="ru-RU" dirty="0" smtClean="0">
                <a:solidFill>
                  <a:srgbClr val="990033"/>
                </a:solidFill>
                <a:sym typeface="Symbol"/>
              </a:rPr>
              <a:t></a:t>
            </a:r>
            <a:r>
              <a:rPr lang="ru-RU" dirty="0" smtClean="0">
                <a:sym typeface="Symbol"/>
              </a:rPr>
              <a:t> - </a:t>
            </a:r>
            <a:r>
              <a:rPr lang="en-US" dirty="0" err="1" smtClean="0">
                <a:sym typeface="Symbol"/>
              </a:rPr>
              <a:t>Ux</a:t>
            </a:r>
            <a:r>
              <a:rPr lang="en-US" dirty="0" smtClean="0">
                <a:sym typeface="Symbol"/>
              </a:rPr>
              <a:t>=</a:t>
            </a:r>
            <a:r>
              <a:rPr lang="en-US" dirty="0" err="1" smtClean="0">
                <a:sym typeface="Symbol"/>
              </a:rPr>
              <a:t>Uy</a:t>
            </a:r>
            <a:r>
              <a:rPr lang="en-US" dirty="0" smtClean="0">
                <a:sym typeface="Symbol"/>
              </a:rPr>
              <a:t>=</a:t>
            </a:r>
            <a:r>
              <a:rPr lang="en-US" dirty="0" err="1" smtClean="0">
                <a:sym typeface="Symbol"/>
              </a:rPr>
              <a:t>Uz</a:t>
            </a:r>
            <a:r>
              <a:rPr lang="en-US" dirty="0" smtClean="0">
                <a:sym typeface="Symbol"/>
              </a:rPr>
              <a:t>=0</a:t>
            </a:r>
          </a:p>
          <a:p>
            <a:pPr algn="just"/>
            <a:r>
              <a:rPr lang="ru-RU" dirty="0">
                <a:solidFill>
                  <a:srgbClr val="000066"/>
                </a:solidFill>
                <a:sym typeface="Symbol"/>
              </a:rPr>
              <a:t></a:t>
            </a:r>
            <a:r>
              <a:rPr lang="ru-RU" dirty="0">
                <a:sym typeface="Symbol"/>
              </a:rPr>
              <a:t> - </a:t>
            </a:r>
            <a:r>
              <a:rPr lang="en-US" dirty="0" err="1" smtClean="0">
                <a:sym typeface="Symbol"/>
              </a:rPr>
              <a:t>Uz</a:t>
            </a:r>
            <a:r>
              <a:rPr lang="en-US" dirty="0" smtClean="0">
                <a:sym typeface="Symbol"/>
              </a:rPr>
              <a:t>=0</a:t>
            </a:r>
            <a:endParaRPr lang="en-US" dirty="0">
              <a:sym typeface="Symbo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518" y="1851168"/>
            <a:ext cx="4443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Физическая модель пластичности с нелинейным изотропным упрочнением</a:t>
            </a:r>
          </a:p>
          <a:p>
            <a:endParaRPr lang="ru-RU" dirty="0"/>
          </a:p>
          <a:p>
            <a:r>
              <a:rPr lang="ru-RU" dirty="0" smtClean="0"/>
              <a:t>Нагрузки:</a:t>
            </a:r>
          </a:p>
          <a:p>
            <a:r>
              <a:rPr lang="ru-RU" dirty="0" smtClean="0"/>
              <a:t>Нестационарное поле температур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Макс. угловая скорость </a:t>
            </a:r>
            <a:r>
              <a:rPr lang="el-GR" i="1" dirty="0" smtClean="0">
                <a:latin typeface="Times New Roman"/>
                <a:cs typeface="Times New Roman"/>
                <a:sym typeface="Symbol"/>
              </a:rPr>
              <a:t>ω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=</a:t>
            </a:r>
            <a:r>
              <a:rPr lang="en-US" dirty="0" smtClean="0">
                <a:latin typeface="+mj-lt"/>
                <a:cs typeface="Times New Roman"/>
                <a:sym typeface="Symbol"/>
              </a:rPr>
              <a:t>650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ru-RU" dirty="0" smtClean="0">
                <a:cs typeface="Times New Roman"/>
                <a:sym typeface="Symbol"/>
              </a:rPr>
              <a:t>об/мин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полей температур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0" y="1732548"/>
            <a:ext cx="26234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81" y="1732548"/>
            <a:ext cx="26234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59" y="1732548"/>
            <a:ext cx="262347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9128" y="5390148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=150c</a:t>
            </a:r>
            <a:r>
              <a:rPr lang="ru-RU" dirty="0" smtClean="0"/>
              <a:t> (пуск)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60131" y="5397404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=</a:t>
            </a:r>
            <a:r>
              <a:rPr lang="ru-RU" dirty="0" smtClean="0"/>
              <a:t>1200</a:t>
            </a:r>
            <a:r>
              <a:rPr lang="en-US" dirty="0" smtClean="0"/>
              <a:t>c</a:t>
            </a:r>
            <a:r>
              <a:rPr lang="ru-RU" dirty="0" smtClean="0"/>
              <a:t> (стационар)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07654" y="5404183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=</a:t>
            </a:r>
            <a:r>
              <a:rPr lang="ru-RU" dirty="0" smtClean="0"/>
              <a:t>2400</a:t>
            </a:r>
            <a:r>
              <a:rPr lang="en-US" dirty="0" smtClean="0"/>
              <a:t>c</a:t>
            </a:r>
            <a:r>
              <a:rPr lang="ru-RU" dirty="0" smtClean="0"/>
              <a:t> (остановка)</a:t>
            </a:r>
            <a:endParaRPr lang="ru-RU" dirty="0"/>
          </a:p>
        </p:txBody>
      </p:sp>
      <p:pic>
        <p:nvPicPr>
          <p:cNvPr id="3077" name="Picture 5" descr="C:\Users\Vlad\Documents\OriginLab\85\User Files\Vl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37" y="3397125"/>
            <a:ext cx="2859882" cy="20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Учёба\! Магистерская\Blade foot\hct_Blade001_BC-IIIAnaly-0-ma-ma-mi_alph1327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529" y="1732548"/>
            <a:ext cx="1028698" cy="1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836150" y="2298700"/>
            <a:ext cx="241300" cy="1181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45832" y="5385204"/>
            <a:ext cx="26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Распределение температуры в узле 742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Интенсивность пластических напряжений</a:t>
            </a:r>
            <a:endParaRPr lang="ru-RU" sz="48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25" y="2398758"/>
            <a:ext cx="2245462" cy="36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Vlad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1" y="1732548"/>
            <a:ext cx="2807448" cy="19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49262" y="2717678"/>
            <a:ext cx="2641913" cy="811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2956" y="370280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Узел 742</a:t>
            </a:r>
          </a:p>
        </p:txBody>
      </p:sp>
      <p:pic>
        <p:nvPicPr>
          <p:cNvPr id="3082" name="Picture 10" descr="C:\Users\Vlad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2" y="4226555"/>
            <a:ext cx="2807447" cy="19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82955" y="619681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Узел 910</a:t>
            </a:r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044512" y="5169543"/>
            <a:ext cx="2550017" cy="111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3" name="Picture 11" descr="C:\Users\Vlad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89" y="1732548"/>
            <a:ext cx="2807447" cy="19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032073" y="370280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Узел 2458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676900" y="2717678"/>
            <a:ext cx="2707246" cy="1911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8823" y="619681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= 2400c</a:t>
            </a:r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1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Зависимость интенсивности напряжений от кристаллографической ориентации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5" y="2398757"/>
            <a:ext cx="2245462" cy="365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Vlad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9" y="2105918"/>
            <a:ext cx="6043439" cy="42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305318" y="4226554"/>
            <a:ext cx="2794716" cy="1827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3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Для определения НДС образцов использовано КЭ моделирование с использованием физических моделей поастичности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Температурные деформации важно учитывать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Есть влияние кристаллографической ориентации на НДС лопатки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Наиболее опасные режимы работы лопатки – разгон и остановка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Санкт-Петербургский Политехнический Университет, Институт Прикладной Математики и Механики,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4584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1502</TotalTime>
  <Words>346</Words>
  <Application>Microsoft Office PowerPoint</Application>
  <PresentationFormat>Custom</PresentationFormat>
  <Paragraphs>67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Metropolitan</vt:lpstr>
      <vt:lpstr>MathType 6.0 Equation</vt:lpstr>
      <vt:lpstr>Equation</vt:lpstr>
      <vt:lpstr>Анализ усталостной прочности рабочей монокристаллической лопатки стационарной  газотурбинной установки</vt:lpstr>
      <vt:lpstr>Актуальность</vt:lpstr>
      <vt:lpstr>Система уравнений</vt:lpstr>
      <vt:lpstr>Деформационный критерий прочности</vt:lpstr>
      <vt:lpstr>КЭ модель пера лопатки</vt:lpstr>
      <vt:lpstr>Распределение полей температур</vt:lpstr>
      <vt:lpstr>Интенсивность пластических напряжений</vt:lpstr>
      <vt:lpstr>Зависимость интенсивности напряжений от кристаллографической ориентации</vt:lpstr>
      <vt:lpstr>Заключение</vt:lpstr>
      <vt:lpstr>Дальнейшие действия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усталостной прочности рабочей монокристаллической лопатки стационарной  газотурбинной установки</dc:title>
  <dc:creator>FABLAB-POLYTECH-2</dc:creator>
  <cp:lastModifiedBy>Vlad</cp:lastModifiedBy>
  <cp:revision>45</cp:revision>
  <dcterms:created xsi:type="dcterms:W3CDTF">2013-11-13T09:33:28Z</dcterms:created>
  <dcterms:modified xsi:type="dcterms:W3CDTF">2013-12-02T10:59:08Z</dcterms:modified>
</cp:coreProperties>
</file>