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58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D121-7340-47C2-ACDB-ED8AB2BE27AC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451D-E01E-4BD8-A910-B6E2A145D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908E-CE49-4F46-BE57-6AFB952E8948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8A14-E6A5-4FDD-9D69-F85036F1D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0657-9CF2-40EE-9DAE-E356A5B18F8A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3A0D-8088-48BD-B913-B5B13D986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21B4-4F59-4FDC-9FB9-698C120D35DA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2EDA-F2E2-4573-AB00-FA205CF2A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945E-7033-400F-B5D1-25D08D29A5D7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E9F3-0996-4413-A327-7CDACD15D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8A16-8FF0-4172-9AA3-7D2FB4BBABB9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3370D-04DF-4360-A5EC-8809C80F9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8067-C36D-4912-94E8-33DDB753F5D1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FA14-7D4A-48C5-BDB5-0652D388A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3EFC-F2B7-4570-892C-0E9EBE88A304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D9CE-98FC-4A6E-9401-A8FCB9DAE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4510-049E-4AAD-A712-FEA2A33CA1BF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9F9A-A8A6-4205-BD5D-2741B1CEC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8EFFC-20C6-41C6-B829-432B23FEC485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D9757-5823-4F6E-9CEB-10F30CDFE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6EDE0-BA84-474A-A9BB-853C46481BBD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D59F-51E3-41E3-8392-A0A88758A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526BBF-2D47-44DD-A59D-42A824DA6BBF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846544-D5CE-45DB-A260-07A5545FD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1990-%D0%B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1357313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</a:rPr>
              <a:t>Интегральная микросхема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2643188"/>
            <a:ext cx="7715250" cy="3071812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Два изобретения середины ХХ века значительно увеличили скорость технологического (и, как следствие, общественного) прогресса. Сделанный в 1948 году транзистор открыл дорогу твердотельной электронике. А спустя десять лет появился микрочип, интегральная схема, ставшая предшественником микропроцессора, который оказал гигантское влияние на всю современную цивилизацию.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chemeClr val="bg1"/>
                </a:solidFill>
                <a:cs typeface="Aharoni" pitchFamily="2" charset="-79"/>
              </a:rPr>
              <a:t>Как работает микрочип</a:t>
            </a:r>
          </a:p>
        </p:txBody>
      </p:sp>
      <p:pic>
        <p:nvPicPr>
          <p:cNvPr id="11267" name="Содержимое 3" descr="microprocess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8938" y="928688"/>
            <a:ext cx="3643312" cy="2667000"/>
          </a:xfrm>
        </p:spPr>
      </p:pic>
      <p:pic>
        <p:nvPicPr>
          <p:cNvPr id="11268" name="Рисунок 4" descr="bool-an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929063"/>
            <a:ext cx="3286125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5" descr="bool-o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3338" y="3929063"/>
            <a:ext cx="33274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rtlCol="0">
            <a:normAutofit fontScale="90000"/>
          </a:bodyPr>
          <a:lstStyle/>
          <a:p>
            <a:pPr algn="l" eaLnBrk="1" fontAlgn="t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                   </a:t>
            </a:r>
            <a:r>
              <a:rPr lang="ru-RU" sz="2200" dirty="0" smtClean="0"/>
              <a:t>Транзисторы соединяют друг с другом в разной последовательности для того, </a:t>
            </a:r>
            <a:br>
              <a:rPr lang="ru-RU" sz="2200" dirty="0" smtClean="0"/>
            </a:br>
            <a:r>
              <a:rPr lang="ru-RU" sz="2200" dirty="0" smtClean="0"/>
              <a:t> чтобы реализовать разные </a:t>
            </a:r>
            <a:br>
              <a:rPr lang="ru-RU" sz="2200" dirty="0" smtClean="0"/>
            </a:br>
            <a:r>
              <a:rPr lang="ru-RU" sz="2200" dirty="0" smtClean="0"/>
              <a:t>логические операции: </a:t>
            </a:r>
            <a:br>
              <a:rPr lang="ru-RU" sz="2200" dirty="0" smtClean="0"/>
            </a:br>
            <a:r>
              <a:rPr lang="ru-RU" sz="2200" dirty="0" smtClean="0"/>
              <a:t>И, ИЛИ, НЕ, Исключающее ИЛИ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1" name="Содержимое 3" descr="log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428625"/>
            <a:ext cx="4000500" cy="2682875"/>
          </a:xfrm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85750" y="3714750"/>
            <a:ext cx="26431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схема устройства, которое складывает два двузначных числа: AB + CD = XYZ</a:t>
            </a:r>
          </a:p>
        </p:txBody>
      </p:sp>
      <p:pic>
        <p:nvPicPr>
          <p:cNvPr id="12293" name="Рисунок 5" descr="binary-addi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71875"/>
            <a:ext cx="37147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Технологический процесс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9831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При изготовлении микросхем используется метод </a:t>
            </a:r>
            <a:r>
              <a:rPr lang="ru-RU" sz="2000" b="1" u="sng" dirty="0" smtClean="0"/>
              <a:t>фотолитографии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В качестве характеристики технологического процесса производства микросхем указывают минимальные контролируемые размеры топологии </a:t>
            </a:r>
            <a:r>
              <a:rPr lang="ru-RU" sz="2000" b="1" dirty="0" err="1" smtClean="0"/>
              <a:t>фотоповторителя</a:t>
            </a:r>
            <a:endParaRPr lang="ru-RU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В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1970-х </a:t>
            </a:r>
            <a:r>
              <a:rPr lang="ru-RU" sz="2000" b="1" dirty="0" smtClean="0"/>
              <a:t>годах минимальный контролируемый размер составлял 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2-8 мкм </a:t>
            </a:r>
            <a:r>
              <a:rPr lang="ru-RU" sz="2000" b="1" dirty="0" smtClean="0"/>
              <a:t>в 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1980-х </a:t>
            </a:r>
            <a:r>
              <a:rPr lang="ru-RU" sz="2000" b="1" dirty="0" smtClean="0"/>
              <a:t>был уменьшен 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 0,5-2 мкм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Экспер.образцы</a:t>
            </a:r>
            <a:r>
              <a:rPr lang="ru-RU" sz="2000" b="1" dirty="0" smtClean="0"/>
              <a:t> 0,18 мкм.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В </a:t>
            </a:r>
            <a:r>
              <a:rPr lang="ru-RU" sz="2000" b="1" dirty="0" smtClean="0">
                <a:hlinkClick r:id="rId2" tooltip="1990-е"/>
              </a:rPr>
              <a:t>1990-х годах</a:t>
            </a:r>
            <a:r>
              <a:rPr lang="ru-RU" sz="2000" b="1" dirty="0" smtClean="0"/>
              <a:t>  экспериментальные методы стали внедряться в производство и быстро совершенствоваться. В начале 1990-х процессоры (например, ранние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Pentium</a:t>
            </a:r>
            <a:r>
              <a:rPr lang="ru-RU" sz="2000" b="1" dirty="0" smtClean="0"/>
              <a:t> и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Pentium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</a:t>
            </a:r>
            <a:r>
              <a:rPr lang="ru-RU" sz="2000" b="1" dirty="0" smtClean="0"/>
              <a:t>) изготавливали по технологии 0,5-0,6 мкм (500—600 нм). Потом их уровень поднялся до 250—350 нм. Следующие процессоры (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Pentium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2, K6-2+, 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Athlon</a:t>
            </a:r>
            <a:r>
              <a:rPr lang="ru-RU" sz="2000" b="1" dirty="0" smtClean="0"/>
              <a:t>) уже делали по технологии 180 нм.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В конце </a:t>
            </a:r>
            <a:r>
              <a:rPr lang="ru-RU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1990-х фирма Texas </a:t>
            </a:r>
            <a:r>
              <a:rPr lang="ru-RU" sz="20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Instruments</a:t>
            </a:r>
            <a:r>
              <a:rPr lang="ru-RU" sz="2000" b="1" dirty="0" smtClean="0"/>
              <a:t> создала новую ультрафиолетовую технологию с минимальным контролируемым размером около 80 нм. Но достичь её в массовом производстве не удавалось вплоть до недавнего времени. По состоянию на 2009 год технологии удалось обеспечить уровень производства вплоть до 90 нм.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Новые процессоры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(сперва это был </a:t>
            </a:r>
            <a:r>
              <a:rPr lang="ru-RU" dirty="0" err="1" smtClean="0"/>
              <a:t>Core</a:t>
            </a:r>
            <a:r>
              <a:rPr lang="ru-RU" dirty="0" smtClean="0"/>
              <a:t> 2 </a:t>
            </a:r>
            <a:r>
              <a:rPr lang="ru-RU" dirty="0" err="1" smtClean="0"/>
              <a:t>Duo</a:t>
            </a:r>
            <a:r>
              <a:rPr lang="ru-RU" dirty="0" smtClean="0"/>
              <a:t>) делают по новой </a:t>
            </a:r>
            <a:r>
              <a:rPr lang="ru-RU" dirty="0" err="1" smtClean="0"/>
              <a:t>УФ-технологии</a:t>
            </a:r>
            <a:r>
              <a:rPr lang="ru-RU" dirty="0" smtClean="0"/>
              <a:t> 45 нм. Есть и другие микросхемы, давно достигшие и превысившие данный уровень (в частности, видеопроцессоры и </a:t>
            </a:r>
            <a:r>
              <a:rPr lang="ru-RU" dirty="0" err="1" smtClean="0"/>
              <a:t>флеш-память</a:t>
            </a:r>
            <a:r>
              <a:rPr lang="ru-RU" dirty="0" smtClean="0"/>
              <a:t>  фирмы </a:t>
            </a:r>
            <a:r>
              <a:rPr lang="ru-RU" dirty="0" err="1" smtClean="0"/>
              <a:t>Samsung</a:t>
            </a:r>
            <a:r>
              <a:rPr lang="ru-RU" dirty="0" smtClean="0"/>
              <a:t> — 40 нм). Тем не менее дальнейшее развитие технологии вызывает всё больше трудностей. Обещания фирмы </a:t>
            </a:r>
            <a:r>
              <a:rPr lang="ru-RU" dirty="0" err="1" smtClean="0"/>
              <a:t>Intel</a:t>
            </a:r>
            <a:r>
              <a:rPr lang="ru-RU" dirty="0" smtClean="0"/>
              <a:t> по переходу на уровень 30 нм уже к 2006 году так и не сбылись.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состоянию на 2009 год альянс ведущих разработчиков и производителей микросхем работает над тех. процессом 32 нм.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2010-м в розничной продаже уже появились процессоры, разработанные по 32-х нм тех. процессу.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Контроль качества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Для контроля качества интегральных микросхем широко применяют так называемые тестовые структуры.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39" name="Рисунок 3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3286125"/>
            <a:ext cx="32289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Корпуса микросхем</a:t>
            </a:r>
          </a:p>
        </p:txBody>
      </p:sp>
      <p:pic>
        <p:nvPicPr>
          <p:cNvPr id="15363" name="Содержимое 3" descr="220px-5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43625" y="4572000"/>
            <a:ext cx="2547938" cy="1911350"/>
          </a:xfrm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85750" y="1643063"/>
            <a:ext cx="53578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Микросхемы выпускаются в двух конструктивных вариантах — 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корпусном и бескорпусном.</a:t>
            </a:r>
          </a:p>
          <a:p>
            <a:r>
              <a:rPr lang="ru-RU" sz="2000" b="1" u="sng">
                <a:solidFill>
                  <a:schemeClr val="bg1"/>
                </a:solidFill>
                <a:latin typeface="Calibri" pitchFamily="34" charset="0"/>
              </a:rPr>
              <a:t>Корпус микросхемы </a:t>
            </a: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— это несущая система и часть конструкции, предназначенная для защиты от внешних воздействий и для электрического соединения с внешними цепями посредством выводов. Корпуса стандартизованы для упрощения технологии изготовления готовых изделий.</a:t>
            </a:r>
          </a:p>
          <a:p>
            <a:r>
              <a:rPr lang="ru-RU" sz="2000" b="1" u="sng">
                <a:solidFill>
                  <a:schemeClr val="bg1"/>
                </a:solidFill>
                <a:latin typeface="Calibri" pitchFamily="34" charset="0"/>
              </a:rPr>
              <a:t>Бескорпусная микросхема</a:t>
            </a: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 — это полупроводниковый кристалл, предназначенный для монтажа в гибридную микросхему или микросборку (возможен непосредственны монтажна печатную плату).</a:t>
            </a:r>
          </a:p>
        </p:txBody>
      </p:sp>
      <p:pic>
        <p:nvPicPr>
          <p:cNvPr id="15365" name="Рисунок 5" descr="9543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1214438"/>
            <a:ext cx="27543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>Специфические названия микросхем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/>
              <a:t>Фирма</a:t>
            </a:r>
            <a:r>
              <a:rPr lang="ru-RU" sz="8000" dirty="0" smtClean="0">
                <a:solidFill>
                  <a:srgbClr val="FF0000"/>
                </a:solidFill>
              </a:rPr>
              <a:t> </a:t>
            </a:r>
            <a:r>
              <a:rPr lang="ru-RU" sz="8000" dirty="0" err="1" smtClean="0">
                <a:solidFill>
                  <a:srgbClr val="FF0000"/>
                </a:solidFill>
              </a:rPr>
              <a:t>Intel</a:t>
            </a:r>
            <a:r>
              <a:rPr lang="ru-RU" sz="8000" dirty="0" smtClean="0"/>
              <a:t> первой изготовила микросхему, которая выполняла функции микропроцессора </a:t>
            </a:r>
            <a:r>
              <a:rPr lang="ru-RU" sz="8000" dirty="0" err="1" smtClean="0"/>
              <a:t>Intel</a:t>
            </a:r>
            <a:r>
              <a:rPr lang="ru-RU" sz="8000" dirty="0" smtClean="0"/>
              <a:t> 4004. На базе усовершенствованных микропроцессоров 8088 и 8086 фирма IBM выпустила свои известные персональные компьютеры).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0000"/>
                </a:solidFill>
              </a:rPr>
              <a:t>Микропроцессор </a:t>
            </a:r>
            <a:r>
              <a:rPr lang="ru-RU" sz="8000" dirty="0" smtClean="0"/>
              <a:t>формирует ядро вычислительной машины, дополнительные функции, типа связи с периферией выполнялись с помощью специально разработанных наборов микросхем (</a:t>
            </a:r>
            <a:r>
              <a:rPr lang="ru-RU" sz="8000" dirty="0" err="1" smtClean="0"/>
              <a:t>чипсет</a:t>
            </a:r>
            <a:r>
              <a:rPr lang="ru-RU" sz="8000" dirty="0" smtClean="0"/>
              <a:t>). Для первых ЭВМ число микросхем в наборах исчислялось десятками и сотнями, в современных системах это набор из одной-двух-трёх микросхем. В последнее время наблюдаются тенденции постепенного переноса функций </a:t>
            </a:r>
            <a:r>
              <a:rPr lang="ru-RU" sz="8000" dirty="0" err="1" smtClean="0"/>
              <a:t>чипсета</a:t>
            </a:r>
            <a:r>
              <a:rPr lang="ru-RU" sz="8000" dirty="0" smtClean="0"/>
              <a:t> (контроллер памяти) в процессор.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/>
              <a:t>Законодательство России предоставляет правовую охрану </a:t>
            </a:r>
            <a:r>
              <a:rPr lang="ru-RU" sz="8000" b="1" dirty="0" smtClean="0"/>
              <a:t>топологиям интегральных микросхем</a:t>
            </a:r>
            <a:r>
              <a:rPr lang="ru-RU" sz="80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Интересные факты: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В мае 2011  фирмой Altera  была выпущена, по 28 нм  техпроцессу, самая большая в мире микросхема, состоящая из 3,9 млрд транзисторов.</a:t>
            </a:r>
            <a:endParaRPr lang="ru-RU" sz="2000" b="1" baseline="30000" smtClean="0"/>
          </a:p>
          <a:p>
            <a:pPr eaLnBrk="1" hangingPunct="1"/>
            <a:r>
              <a:rPr lang="ru-RU" sz="2000" b="1" smtClean="0"/>
              <a:t>Так выглядит микрочип — стандартное приспособление для измерения уровня активности генов. Яркость свечения каждой из ячеек соответствует уровню активности одного конкретного гена</a:t>
            </a:r>
          </a:p>
          <a:p>
            <a:pPr eaLnBrk="1" hangingPunct="1"/>
            <a:endParaRPr lang="ru-RU" sz="2000" b="1" smtClean="0"/>
          </a:p>
          <a:p>
            <a:pPr eaLnBrk="1" hangingPunct="1"/>
            <a:r>
              <a:rPr lang="ru-RU" sz="2000" b="1" smtClean="0"/>
              <a:t>Разработка интегральной схемы с широким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 использованием устройств функциональной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 микроэлектроники позволяет вплотную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приблизиться к «идеальной конструкции»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гибридных устройства.</a:t>
            </a:r>
          </a:p>
          <a:p>
            <a:pPr eaLnBrk="1" hangingPunct="1"/>
            <a:endParaRPr lang="ru-RU" smtClean="0"/>
          </a:p>
        </p:txBody>
      </p:sp>
      <p:pic>
        <p:nvPicPr>
          <p:cNvPr id="17412" name="Рисунок 3" descr="microchi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29125"/>
            <a:ext cx="307181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792288" y="3786188"/>
            <a:ext cx="5486400" cy="500062"/>
          </a:xfrm>
        </p:spPr>
        <p:txBody>
          <a:bodyPr/>
          <a:lstStyle/>
          <a:p>
            <a:pPr eaLnBrk="1" hangingPunct="1"/>
            <a:r>
              <a:rPr lang="ru-RU" smtClean="0"/>
              <a:t>Материалы:</a:t>
            </a:r>
          </a:p>
        </p:txBody>
      </p:sp>
      <p:pic>
        <p:nvPicPr>
          <p:cNvPr id="18435" name="Рисунок 4" descr="200px-153056995_5ef8b01016_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99" b="1299"/>
          <a:stretch>
            <a:fillRect/>
          </a:stretch>
        </p:blipFill>
        <p:spPr>
          <a:xfrm>
            <a:off x="3429000" y="612775"/>
            <a:ext cx="3143250" cy="2930525"/>
          </a:xfrm>
        </p:spPr>
      </p:pic>
      <p:sp>
        <p:nvSpPr>
          <p:cNvPr id="18436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4357688"/>
            <a:ext cx="5486400" cy="18859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1800" smtClean="0"/>
              <a:t>http://theoryandpractice.ru</a:t>
            </a:r>
            <a:endParaRPr lang="ru-RU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http://ru.wikipedia.org</a:t>
            </a:r>
            <a:endParaRPr lang="ru-RU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http://elementy.ru</a:t>
            </a:r>
            <a:endParaRPr lang="ru-RU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http://chernykh.net</a:t>
            </a:r>
            <a:endParaRPr lang="ru-RU" sz="1800" smtClean="0"/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http://www.3dnews.ru</a:t>
            </a:r>
            <a:endParaRPr lang="ru-RU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</a:rPr>
              <a:t>1958 </a:t>
            </a:r>
            <a:r>
              <a:rPr lang="ru-RU" sz="2800" b="1" dirty="0">
                <a:solidFill>
                  <a:srgbClr val="002060"/>
                </a:solidFill>
              </a:rPr>
              <a:t>году изобретатель Роберт </a:t>
            </a:r>
            <a:r>
              <a:rPr lang="ru-RU" sz="2800" b="1" dirty="0" err="1">
                <a:solidFill>
                  <a:srgbClr val="002060"/>
                </a:solidFill>
              </a:rPr>
              <a:t>Нойс</a:t>
            </a:r>
            <a:r>
              <a:rPr lang="ru-RU" sz="2800" b="1" dirty="0">
                <a:solidFill>
                  <a:srgbClr val="002060"/>
                </a:solidFill>
              </a:rPr>
              <a:t> (</a:t>
            </a:r>
            <a:r>
              <a:rPr lang="ru-RU" sz="2800" b="1" dirty="0" err="1">
                <a:solidFill>
                  <a:srgbClr val="002060"/>
                </a:solidFill>
              </a:rPr>
              <a:t>Robert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Noyce</a:t>
            </a:r>
            <a:r>
              <a:rPr lang="ru-RU" sz="2800" b="1" dirty="0">
                <a:solidFill>
                  <a:srgbClr val="002060"/>
                </a:solidFill>
              </a:rPr>
              <a:t>) из </a:t>
            </a:r>
            <a:r>
              <a:rPr lang="ru-RU" sz="2800" b="1" dirty="0" err="1">
                <a:solidFill>
                  <a:srgbClr val="002060"/>
                </a:solidFill>
              </a:rPr>
              <a:t>Fairchild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Semiconductor</a:t>
            </a:r>
            <a:r>
              <a:rPr lang="ru-RU" sz="2800" b="1" dirty="0">
                <a:solidFill>
                  <a:srgbClr val="002060"/>
                </a:solidFill>
              </a:rPr>
              <a:t>, позже ставший одним из основателей </a:t>
            </a:r>
            <a:r>
              <a:rPr lang="ru-RU" sz="2800" b="1" dirty="0" err="1">
                <a:solidFill>
                  <a:srgbClr val="002060"/>
                </a:solidFill>
              </a:rPr>
              <a:t>Intel</a:t>
            </a:r>
            <a:r>
              <a:rPr lang="ru-RU" sz="2800" b="1" dirty="0">
                <a:solidFill>
                  <a:srgbClr val="002060"/>
                </a:solidFill>
              </a:rPr>
              <a:t>, создал первую кремниевую планарную интегральную схему. Практически одновременно с </a:t>
            </a:r>
            <a:r>
              <a:rPr lang="ru-RU" sz="2800" b="1" dirty="0" err="1">
                <a:solidFill>
                  <a:srgbClr val="002060"/>
                </a:solidFill>
              </a:rPr>
              <a:t>Нойсом</a:t>
            </a:r>
            <a:r>
              <a:rPr lang="ru-RU" sz="2800" b="1" dirty="0">
                <a:solidFill>
                  <a:srgbClr val="002060"/>
                </a:solidFill>
              </a:rPr>
              <a:t>, но независимо от него, к похожему техническому решению пришел Джек </a:t>
            </a:r>
            <a:r>
              <a:rPr lang="ru-RU" sz="2800" b="1" dirty="0" err="1">
                <a:solidFill>
                  <a:srgbClr val="002060"/>
                </a:solidFill>
              </a:rPr>
              <a:t>Килби</a:t>
            </a:r>
            <a:r>
              <a:rPr lang="ru-RU" sz="2800" b="1" dirty="0">
                <a:solidFill>
                  <a:srgbClr val="002060"/>
                </a:solidFill>
              </a:rPr>
              <a:t> из Texas </a:t>
            </a:r>
            <a:r>
              <a:rPr lang="ru-RU" sz="2800" b="1" dirty="0" err="1">
                <a:solidFill>
                  <a:srgbClr val="002060"/>
                </a:solidFill>
              </a:rPr>
              <a:t>Instruments</a:t>
            </a:r>
            <a:r>
              <a:rPr lang="ru-RU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075" name="Рисунок 3" descr="ima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3571875"/>
            <a:ext cx="30241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428625" y="4286250"/>
            <a:ext cx="3143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Verdana" pitchFamily="34" charset="0"/>
                <a:cs typeface="Times New Roman" pitchFamily="18" charset="0"/>
              </a:rPr>
              <a:t>В основе микросхемы лежало другое ключевое изобретение 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—</a:t>
            </a:r>
            <a:r>
              <a:rPr lang="ru-RU" sz="2000"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транзистор</a:t>
            </a:r>
            <a:r>
              <a:rPr lang="ru-RU" sz="2000">
                <a:latin typeface="Verdana" pitchFamily="34" charset="0"/>
                <a:cs typeface="Times New Roman" pitchFamily="18" charset="0"/>
              </a:rPr>
              <a:t>, созданный в 1947 году в Bell Labs</a:t>
            </a:r>
            <a:r>
              <a:rPr lang="ru-RU" sz="2000">
                <a:solidFill>
                  <a:srgbClr val="558ED5"/>
                </a:solidFill>
                <a:latin typeface="Verdana" pitchFamily="34" charset="0"/>
                <a:cs typeface="Times New Roman" pitchFamily="18" charset="0"/>
              </a:rPr>
              <a:t>.</a:t>
            </a:r>
            <a:endParaRPr lang="ru-RU" sz="2000">
              <a:solidFill>
                <a:srgbClr val="558ED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329612" cy="16430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/>
                </a:solidFill>
                <a:cs typeface="Aharoni" pitchFamily="2" charset="-79"/>
              </a:rPr>
              <a:t>Изобретение микросхем началось с изучения свойств тонких оксидных плёнок, проявляющихся в эффекте плохой электропроводимости при небольших электрических напряжениях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itchFamily="2" charset="-79"/>
              </a:rPr>
              <a:t> 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8286750" cy="4572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               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Транзистор</a:t>
            </a:r>
            <a:r>
              <a:rPr lang="ru-RU" b="1" dirty="0" smtClean="0"/>
              <a:t>- радиоэлектронный компонент из полупроводникового материала обычно с тремя выводами, позволяющий входным сигналам управлять током в электрической цепи. В русскоязычной литературе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и документации до 1970-х гг.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применялись обозначения «Т»,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«ПП» (полупроводниковый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прибор) или «ПТ»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(полупроводниковый триод). </a:t>
            </a:r>
            <a:endParaRPr lang="ru-RU" b="1" dirty="0"/>
          </a:p>
        </p:txBody>
      </p:sp>
      <p:pic>
        <p:nvPicPr>
          <p:cNvPr id="4100" name="Рисунок 3" descr="1ыйтранзистор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000500"/>
            <a:ext cx="2743200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первый транзистор – маленький элемент схемы, действующий подобно миниатюрному выключателю и тем самым позволяющий реализовывать алгоритмы обработки информации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5123" name="Содержимое 6" descr="6693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1928813"/>
            <a:ext cx="4270375" cy="4525962"/>
          </a:xfrm>
        </p:spPr>
      </p:pic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500063" y="2071688"/>
            <a:ext cx="38576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После изобретения микросхемы отпала необходимость соединять компоненты электрической схемы вручную, а транзисторы стали постепенно уменьшаться в размерах</a:t>
            </a:r>
            <a:r>
              <a:rPr lang="ru-RU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300" cy="1143000"/>
          </a:xfrm>
        </p:spPr>
        <p:txBody>
          <a:bodyPr/>
          <a:lstStyle/>
          <a:p>
            <a:pPr eaLnBrk="1" hangingPunct="1"/>
            <a:r>
              <a:rPr lang="ru-RU" sz="3200" u="sng" smtClean="0">
                <a:solidFill>
                  <a:schemeClr val="bg1"/>
                </a:solidFill>
              </a:rPr>
              <a:t>Классификация транзисторов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Германиевые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Кремниевые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Арсенид-галлиевые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Биполярные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100" dirty="0" err="1" smtClean="0"/>
              <a:t>n-p-n</a:t>
            </a:r>
            <a:r>
              <a:rPr lang="ru-RU" sz="2100" dirty="0" smtClean="0"/>
              <a:t> структуры, «обратной проводимости».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100" dirty="0" err="1" smtClean="0"/>
              <a:t>p-n-p</a:t>
            </a:r>
            <a:r>
              <a:rPr lang="ru-RU" sz="2100" dirty="0" smtClean="0"/>
              <a:t> структуры, «прямой проводимости»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Полевые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100" dirty="0" smtClean="0"/>
              <a:t>с </a:t>
            </a:r>
            <a:r>
              <a:rPr lang="ru-RU" sz="2100" dirty="0" err="1" smtClean="0"/>
              <a:t>p-n</a:t>
            </a:r>
            <a:r>
              <a:rPr lang="ru-RU" sz="2100" dirty="0" smtClean="0"/>
              <a:t> переходом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100" dirty="0" smtClean="0"/>
              <a:t>с изолированным затвором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Однопереходные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bg1"/>
                </a:solidFill>
              </a:rPr>
              <a:t>Криогенные транзисторы</a:t>
            </a:r>
            <a:endParaRPr lang="ru-RU" sz="2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1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100" dirty="0"/>
          </a:p>
        </p:txBody>
      </p:sp>
      <p:pic>
        <p:nvPicPr>
          <p:cNvPr id="6148" name="Рисунок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0"/>
            <a:ext cx="40386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5840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   </a:t>
            </a:r>
            <a:r>
              <a:rPr lang="ru-RU" sz="2000" b="1" smtClean="0">
                <a:solidFill>
                  <a:schemeClr val="bg1"/>
                </a:solidFill>
              </a:rPr>
              <a:t>Пятьдесят лет назад, в сентябре 1958 года, Джек Килби продемонстрировал руководству Texas Instruments первый рабочий экземпляр интегральной схемы – на небольшом кристалле полупроводника инженеру удалось разместить несколько компонентов электронной схемы, таких как транзисторы, резисторы, конденсаторы и пр. Килби использовал в качестве полупроводникового материала кристалл германия, который сегодня не столь популярен, как кремний.</a:t>
            </a:r>
            <a:br>
              <a:rPr lang="ru-RU" sz="2000" b="1" smtClean="0">
                <a:solidFill>
                  <a:schemeClr val="bg1"/>
                </a:solidFill>
              </a:rPr>
            </a:br>
            <a:endParaRPr lang="ru-RU" sz="2000" b="1" smtClean="0">
              <a:solidFill>
                <a:schemeClr val="bg1"/>
              </a:solidFill>
            </a:endParaRPr>
          </a:p>
        </p:txBody>
      </p:sp>
      <p:pic>
        <p:nvPicPr>
          <p:cNvPr id="7172" name="Рисунок 3" descr="954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3357563"/>
            <a:ext cx="47879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5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Джек Килби</a:t>
            </a:r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8195" name="Содержимое 3" descr="Texas_instruments_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8" y="428625"/>
            <a:ext cx="4214812" cy="766763"/>
          </a:xfrm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3500438" y="1500188"/>
            <a:ext cx="55006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>
                <a:latin typeface="Calibri" pitchFamily="34" charset="0"/>
              </a:rPr>
              <a:t>( </a:t>
            </a:r>
            <a:r>
              <a:rPr lang="ru-RU" sz="2000" i="1">
                <a:latin typeface="Calibri" pitchFamily="34" charset="0"/>
              </a:rPr>
              <a:t>Jack St. Clair Kilby</a:t>
            </a:r>
            <a:r>
              <a:rPr lang="ru-RU" sz="2000">
                <a:latin typeface="Calibri" pitchFamily="34" charset="0"/>
              </a:rPr>
              <a:t>,8 ноябра 1923,Джефферсон-сити -20 июня 2005 ,Даллас)  — американский учёный. Лауреат Нобелевской премии по физике в 2000году за своё изобретение интегральной схемы  в 1958 году в период работы в 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Texas Instruments</a:t>
            </a:r>
            <a:r>
              <a:rPr lang="ru-RU" sz="2000">
                <a:latin typeface="Calibri" pitchFamily="34" charset="0"/>
              </a:rPr>
              <a:t> (TI). Также он — изобретатель карманного калькулятора и термопринтера (1967).</a:t>
            </a:r>
            <a:endParaRPr lang="en-US" sz="2000">
              <a:latin typeface="Calibri" pitchFamily="34" charset="0"/>
            </a:endParaRPr>
          </a:p>
          <a:p>
            <a:pPr algn="r"/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Таким образом, достижение Джека Килби заключается в практической реализации идей его английского коллеги, Джеффри Даммера, однако значение этого шага столь велико, что в 2000 году Килби становится лауреатом Нобелевской премии, именно за его разработки конца 50-хх годов.</a:t>
            </a:r>
          </a:p>
        </p:txBody>
      </p:sp>
      <p:pic>
        <p:nvPicPr>
          <p:cNvPr id="8197" name="Рисунок 5" descr="9543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14563"/>
            <a:ext cx="292893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28" cy="5000636"/>
          </a:xfrm>
          <a:noFill/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Роберт Нортон </a:t>
            </a:r>
            <a:r>
              <a:rPr lang="ru-RU" sz="2800" b="1" dirty="0" err="1" smtClean="0">
                <a:solidFill>
                  <a:srgbClr val="C00000"/>
                </a:solidFill>
              </a:rPr>
              <a:t>Нойс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 (</a:t>
            </a:r>
            <a:r>
              <a:rPr lang="ru-RU" sz="2400" i="1" dirty="0" err="1" smtClean="0">
                <a:solidFill>
                  <a:schemeClr val="bg1"/>
                </a:solidFill>
              </a:rPr>
              <a:t>Robert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Norton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Noyce</a:t>
            </a:r>
            <a:r>
              <a:rPr lang="ru-RU" sz="2400" dirty="0" smtClean="0">
                <a:solidFill>
                  <a:schemeClr val="bg1"/>
                </a:solidFill>
              </a:rPr>
              <a:t>;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12 декабря 1927 — 3 июня 1990) —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 американский инженер, 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один из изобретателей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интегральной схемы (1959),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 один из основателей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err="1" smtClean="0">
                <a:solidFill>
                  <a:schemeClr val="bg1"/>
                </a:solidFill>
              </a:rPr>
              <a:t>Fairchild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Semiconducto</a:t>
            </a:r>
            <a:r>
              <a:rPr lang="en-US" sz="2400" dirty="0" smtClean="0">
                <a:solidFill>
                  <a:schemeClr val="bg1"/>
                </a:solidFill>
              </a:rPr>
              <a:t>r</a:t>
            </a:r>
            <a:r>
              <a:rPr lang="ru-RU" sz="2400" dirty="0" smtClean="0">
                <a:solidFill>
                  <a:schemeClr val="bg1"/>
                </a:solidFill>
              </a:rPr>
              <a:t> (1957),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основатель, совместно 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 Г. Муром, корпорации </a:t>
            </a:r>
            <a:r>
              <a:rPr lang="ru-RU" sz="2400" i="1" dirty="0" err="1" smtClean="0">
                <a:solidFill>
                  <a:schemeClr val="bg1"/>
                </a:solidFill>
              </a:rPr>
              <a:t>Inte</a:t>
            </a:r>
            <a:r>
              <a:rPr lang="en-US" sz="2400" i="1" dirty="0" smtClean="0">
                <a:solidFill>
                  <a:schemeClr val="bg1"/>
                </a:solidFill>
              </a:rPr>
              <a:t>l</a:t>
            </a:r>
            <a:r>
              <a:rPr lang="ru-RU" sz="2400" dirty="0" smtClean="0">
                <a:solidFill>
                  <a:schemeClr val="bg1"/>
                </a:solidFill>
              </a:rPr>
              <a:t> (1968).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221" name="Рисунок 3" descr="200px-Noyc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571875"/>
            <a:ext cx="2357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4" descr="Fairchild_Semiconductor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928813"/>
            <a:ext cx="3929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357188" y="357188"/>
            <a:ext cx="8429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Следующим значительным этапом развития интегральных микросхем стала демонстрация Робертом Нойсом (компания Fairchild Semiconductor) интегральной схемы на основе кремния. 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186738" cy="4643437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Интегральная</a:t>
            </a:r>
            <a:r>
              <a:rPr lang="ru-RU" dirty="0" smtClean="0"/>
              <a:t> (</a:t>
            </a:r>
            <a:r>
              <a:rPr lang="ru-RU" b="1" dirty="0" smtClean="0"/>
              <a:t>микро</a:t>
            </a:r>
            <a:r>
              <a:rPr lang="ru-RU" dirty="0" smtClean="0"/>
              <a:t>)</a:t>
            </a:r>
            <a:r>
              <a:rPr lang="ru-RU" b="1" dirty="0" smtClean="0"/>
              <a:t>схема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     (ИС, ИМС, м/</a:t>
            </a:r>
            <a:r>
              <a:rPr lang="ru-RU" b="1" dirty="0" err="1" smtClean="0">
                <a:solidFill>
                  <a:schemeClr val="bg1"/>
                </a:solidFill>
              </a:rPr>
              <a:t>сх</a:t>
            </a:r>
            <a:r>
              <a:rPr lang="ru-RU" b="1" dirty="0" smtClean="0">
                <a:solidFill>
                  <a:schemeClr val="bg1"/>
                </a:solidFill>
              </a:rPr>
              <a:t>, англ. </a:t>
            </a:r>
            <a:r>
              <a:rPr lang="ru-RU" b="1" i="1" dirty="0" err="1" smtClean="0">
                <a:solidFill>
                  <a:schemeClr val="bg1"/>
                </a:solidFill>
              </a:rPr>
              <a:t>integrated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circuit</a:t>
            </a:r>
            <a:r>
              <a:rPr lang="ru-RU" b="1" i="1" dirty="0" smtClean="0">
                <a:solidFill>
                  <a:schemeClr val="bg1"/>
                </a:solidFill>
              </a:rPr>
              <a:t>, IC, </a:t>
            </a:r>
            <a:r>
              <a:rPr lang="ru-RU" b="1" i="1" dirty="0" err="1" smtClean="0">
                <a:solidFill>
                  <a:schemeClr val="bg1"/>
                </a:solidFill>
              </a:rPr>
              <a:t>microcircuit</a:t>
            </a:r>
            <a:r>
              <a:rPr lang="ru-RU" b="1" dirty="0" smtClean="0">
                <a:solidFill>
                  <a:schemeClr val="bg1"/>
                </a:solidFill>
              </a:rPr>
              <a:t>), чип, микрочип (англ. </a:t>
            </a:r>
            <a:r>
              <a:rPr lang="ru-RU" b="1" i="1" dirty="0" err="1" smtClean="0">
                <a:solidFill>
                  <a:schemeClr val="bg1"/>
                </a:solidFill>
              </a:rPr>
              <a:t>microchip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silicon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chip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chip</a:t>
            </a:r>
            <a:r>
              <a:rPr lang="ru-RU" b="1" dirty="0" smtClean="0">
                <a:solidFill>
                  <a:schemeClr val="bg1"/>
                </a:solidFill>
              </a:rPr>
              <a:t> — тонкая пластинка — первоначально термин относился к пластинке </a:t>
            </a:r>
            <a:r>
              <a:rPr lang="ru-RU" b="1" u="sng" dirty="0" smtClean="0">
                <a:solidFill>
                  <a:schemeClr val="bg1"/>
                </a:solidFill>
              </a:rPr>
              <a:t>кристалла микросхемы</a:t>
            </a:r>
            <a:r>
              <a:rPr lang="ru-RU" b="1" dirty="0" smtClean="0">
                <a:solidFill>
                  <a:schemeClr val="bg1"/>
                </a:solidFill>
              </a:rPr>
              <a:t>) — микроэлектронное устройство — электронная схема произвольной сложности (кристалл), изготовленная на полупроводниковой подложке (пластине или плёнке) и помещённая в неразборный корпус, или без такового, в случае вхождения в состав </a:t>
            </a:r>
            <a:r>
              <a:rPr lang="ru-RU" b="1" i="1" dirty="0" smtClean="0">
                <a:solidFill>
                  <a:schemeClr val="bg1"/>
                </a:solidFill>
              </a:rPr>
              <a:t>микросборки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На сегодняшний день большая часть микросхем изготавливается в корпусах для поверхностного монтажа.</a:t>
            </a:r>
            <a:r>
              <a:rPr lang="ru-RU" b="1" dirty="0" smtClean="0"/>
              <a:t> Кристалл в микроэлектронике — </a:t>
            </a:r>
            <a:r>
              <a:rPr lang="ru-RU" b="1" dirty="0" smtClean="0">
                <a:solidFill>
                  <a:schemeClr val="bg2"/>
                </a:solidFill>
              </a:rPr>
              <a:t>размещённая на полупроводниковой пластине или плёнке электронная </a:t>
            </a:r>
            <a:r>
              <a:rPr lang="ru-RU" b="1" dirty="0" err="1" smtClean="0">
                <a:solidFill>
                  <a:schemeClr val="bg2"/>
                </a:solidFill>
              </a:rPr>
              <a:t>схемапроизвольной</a:t>
            </a:r>
            <a:r>
              <a:rPr lang="ru-RU" b="1" dirty="0" smtClean="0">
                <a:solidFill>
                  <a:schemeClr val="bg2"/>
                </a:solidFill>
              </a:rPr>
              <a:t> сложности.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2"/>
                </a:solidFill>
              </a:rPr>
              <a:t>В процессе сборки упаковывается 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2"/>
                </a:solidFill>
              </a:rPr>
              <a:t>корпус и в результате образует готовое изделие — микросхему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  <p:pic>
        <p:nvPicPr>
          <p:cNvPr id="10243" name="Рисунок 3" descr="220px-Diops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500563"/>
            <a:ext cx="2286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357563" y="5643563"/>
            <a:ext cx="2071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Кристалл СБИС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402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Verdana</vt:lpstr>
      <vt:lpstr>Times New Roman</vt:lpstr>
      <vt:lpstr>Aharoni</vt:lpstr>
      <vt:lpstr>Тема Office</vt:lpstr>
      <vt:lpstr>Интегральная микросхема</vt:lpstr>
      <vt:lpstr>Слайд 2</vt:lpstr>
      <vt:lpstr>Изобретение микросхем началось с изучения свойств тонких оксидных плёнок, проявляющихся в эффекте плохой электропроводимости при небольших электрических напряжениях </vt:lpstr>
      <vt:lpstr>первый транзистор – маленький элемент схемы, действующий подобно миниатюрному выключателю и тем самым позволяющий реализовывать алгоритмы обработки информации.</vt:lpstr>
      <vt:lpstr>Классификация транзисторов</vt:lpstr>
      <vt:lpstr> </vt:lpstr>
      <vt:lpstr>Джек Килби</vt:lpstr>
      <vt:lpstr>Слайд 8</vt:lpstr>
      <vt:lpstr>Слайд 9</vt:lpstr>
      <vt:lpstr>Как работает микрочип</vt:lpstr>
      <vt:lpstr>                        Транзисторы соединяют друг с другом в разной последовательности для того,   чтобы реализовать разные  логические операции:  И, ИЛИ, НЕ, Исключающее ИЛИ   </vt:lpstr>
      <vt:lpstr>Технологический процесс </vt:lpstr>
      <vt:lpstr>Слайд 13</vt:lpstr>
      <vt:lpstr>Корпуса микросхем</vt:lpstr>
      <vt:lpstr>Специфические названия микросхем </vt:lpstr>
      <vt:lpstr>Интересные факты:</vt:lpstr>
      <vt:lpstr>Материалы:</vt:lpstr>
    </vt:vector>
  </TitlesOfParts>
  <Company>spbgpu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Theormech</cp:lastModifiedBy>
  <cp:revision>116</cp:revision>
  <dcterms:created xsi:type="dcterms:W3CDTF">2012-03-13T04:09:38Z</dcterms:created>
  <dcterms:modified xsi:type="dcterms:W3CDTF">2012-03-27T07:48:26Z</dcterms:modified>
</cp:coreProperties>
</file>