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240B-1A0A-4BD3-8118-DB82E2D55DB7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F44565-91B6-4FC9-9FD5-132209C85BF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240B-1A0A-4BD3-8118-DB82E2D55DB7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4565-91B6-4FC9-9FD5-132209C85B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240B-1A0A-4BD3-8118-DB82E2D55DB7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4565-91B6-4FC9-9FD5-132209C85B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240B-1A0A-4BD3-8118-DB82E2D55DB7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F44565-91B6-4FC9-9FD5-132209C85BF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240B-1A0A-4BD3-8118-DB82E2D55DB7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F44565-91B6-4FC9-9FD5-132209C85BF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240B-1A0A-4BD3-8118-DB82E2D55DB7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F44565-91B6-4FC9-9FD5-132209C85BF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240B-1A0A-4BD3-8118-DB82E2D55DB7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F44565-91B6-4FC9-9FD5-132209C85BF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240B-1A0A-4BD3-8118-DB82E2D55DB7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F44565-91B6-4FC9-9FD5-132209C85BF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240B-1A0A-4BD3-8118-DB82E2D55DB7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F44565-91B6-4FC9-9FD5-132209C85B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240B-1A0A-4BD3-8118-DB82E2D55DB7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F44565-91B6-4FC9-9FD5-132209C85BF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240B-1A0A-4BD3-8118-DB82E2D55DB7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F44565-91B6-4FC9-9FD5-132209C85BF4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7BA240B-1A0A-4BD3-8118-DB82E2D55DB7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BF44565-91B6-4FC9-9FD5-132209C85BF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72610" y="1628800"/>
            <a:ext cx="4608512" cy="914400"/>
          </a:xfrm>
        </p:spPr>
        <p:txBody>
          <a:bodyPr/>
          <a:lstStyle/>
          <a:p>
            <a:pPr algn="ctr"/>
            <a:r>
              <a:rPr lang="ru-RU" dirty="0" smtClean="0"/>
              <a:t>Создание модели лука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16832"/>
            <a:ext cx="1629002" cy="45059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937614"/>
            <a:ext cx="1629002" cy="45059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3740549" y="4655470"/>
            <a:ext cx="2376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</a:t>
            </a:r>
          </a:p>
          <a:p>
            <a:r>
              <a:rPr lang="ru-RU" dirty="0" smtClean="0"/>
              <a:t>Студентка 4 курса,</a:t>
            </a:r>
          </a:p>
          <a:p>
            <a:r>
              <a:rPr lang="ru-RU" dirty="0" smtClean="0"/>
              <a:t>Кафедры</a:t>
            </a:r>
          </a:p>
          <a:p>
            <a:r>
              <a:rPr lang="ru-RU" dirty="0" smtClean="0"/>
              <a:t>«Теоретическая механика», </a:t>
            </a:r>
          </a:p>
          <a:p>
            <a:r>
              <a:rPr lang="ru-RU" dirty="0" smtClean="0"/>
              <a:t>Фролова Ксения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350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1052736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Рассматриваемые типы луков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916832"/>
            <a:ext cx="1627980" cy="3285292"/>
          </a:xfrm>
        </p:spPr>
      </p:pic>
      <p:sp>
        <p:nvSpPr>
          <p:cNvPr id="7" name="TextBox 6"/>
          <p:cNvSpPr txBox="1"/>
          <p:nvPr/>
        </p:nvSpPr>
        <p:spPr>
          <a:xfrm>
            <a:off x="1547664" y="5285681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Классический лук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940152" y="5501125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Блочный лук</a:t>
            </a:r>
            <a:endParaRPr lang="ru-RU" sz="2800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04864"/>
            <a:ext cx="3796953" cy="2791324"/>
          </a:xfrm>
        </p:spPr>
      </p:pic>
    </p:spTree>
    <p:extLst>
      <p:ext uri="{BB962C8B-B14F-4D97-AF65-F5344CB8AC3E}">
        <p14:creationId xmlns:p14="http://schemas.microsoft.com/office/powerpoint/2010/main" val="868009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476672"/>
            <a:ext cx="8568952" cy="914400"/>
          </a:xfrm>
        </p:spPr>
        <p:txBody>
          <a:bodyPr/>
          <a:lstStyle/>
          <a:p>
            <a:pPr algn="ctr"/>
            <a:r>
              <a:rPr lang="ru-RU" dirty="0" smtClean="0"/>
              <a:t>Конструкция блочного лука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582441"/>
            <a:ext cx="5688632" cy="498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96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Принцип работы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308" y="1844824"/>
            <a:ext cx="4193429" cy="36005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35795" y="5715125"/>
            <a:ext cx="4089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Принцип работы блочного лука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89806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3595" y="404664"/>
            <a:ext cx="7543800" cy="914400"/>
          </a:xfrm>
        </p:spPr>
        <p:txBody>
          <a:bodyPr/>
          <a:lstStyle/>
          <a:p>
            <a:pPr algn="ctr"/>
            <a:r>
              <a:rPr lang="ru-RU" sz="4800" dirty="0" smtClean="0"/>
              <a:t>Полиспастная система</a:t>
            </a:r>
            <a:endParaRPr lang="ru-RU" sz="4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899" y="2163241"/>
            <a:ext cx="4674119" cy="32060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04" y="2252404"/>
            <a:ext cx="3354068" cy="30277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626894"/>
            <a:ext cx="41448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Принцип действия блока и полиспаста</a:t>
            </a:r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067944" y="5765393"/>
            <a:ext cx="4816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Сравнение полиспастной системы с обычными плечами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20060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364" y="733346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Типы систем эксцентриков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60848"/>
            <a:ext cx="1367593" cy="328528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060848"/>
            <a:ext cx="3273425" cy="3258269"/>
          </a:xfrm>
        </p:spPr>
      </p:pic>
      <p:sp>
        <p:nvSpPr>
          <p:cNvPr id="7" name="TextBox 6"/>
          <p:cNvSpPr txBox="1"/>
          <p:nvPr/>
        </p:nvSpPr>
        <p:spPr>
          <a:xfrm>
            <a:off x="827584" y="5669126"/>
            <a:ext cx="2936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Независимые эксцентрики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051784" y="5715293"/>
            <a:ext cx="3575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Бинарные эксцентрики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55998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08104" y="1700808"/>
            <a:ext cx="3491880" cy="4509120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Нахождение формы дуги стержня в начальный момент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Нахождение формы дуги стержня при оттягивании тетивы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Выявление зависимости силы натяжения тетивы от смещения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Модель</a:t>
            </a:r>
            <a:r>
              <a:rPr lang="en-US" dirty="0" smtClean="0"/>
              <a:t>: </a:t>
            </a:r>
            <a:r>
              <a:rPr lang="ru-RU" dirty="0" smtClean="0"/>
              <a:t>плечи – упругие стержни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73016"/>
            <a:ext cx="1800200" cy="248983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99" y="2026672"/>
            <a:ext cx="1780341" cy="248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72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396552" y="980728"/>
            <a:ext cx="5620669" cy="914400"/>
          </a:xfrm>
        </p:spPr>
        <p:txBody>
          <a:bodyPr/>
          <a:lstStyle/>
          <a:p>
            <a:pPr algn="ctr"/>
            <a:r>
              <a:rPr lang="ru-RU" sz="2800" dirty="0" smtClean="0"/>
              <a:t>Система уравнений для нелинейной задачи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1116632" y="2564904"/>
                <a:ext cx="5256584" cy="3231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i="1" dirty="0" smtClean="0">
                  <a:latin typeface="Cambria Math"/>
                </a:endParaRPr>
              </a:p>
              <a:p>
                <a:r>
                  <a:rPr lang="ru-RU" sz="2400" b="0" dirty="0" smtClean="0"/>
                  <a:t> 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sz="2400" b="0" dirty="0" smtClean="0"/>
              </a:p>
              <a:p>
                <a:r>
                  <a:rPr lang="en-US" sz="2400" dirty="0" smtClean="0"/>
                  <a:t>                           </a:t>
                </a:r>
                <a:r>
                  <a:rPr lang="ru-RU" sz="2400" dirty="0" smtClean="0"/>
                  <a:t>           </a:t>
                </a:r>
                <a:r>
                  <a:rPr lang="en-US" sz="2400" dirty="0" smtClean="0"/>
                  <a:t>M’ + R’</a:t>
                </a:r>
                <a:r>
                  <a:rPr lang="en-US" sz="2400" baseline="30000" dirty="0" smtClean="0"/>
                  <a:t>X</a:t>
                </a:r>
                <a:r>
                  <a:rPr lang="en-US" sz="2400" dirty="0" smtClean="0"/>
                  <a:t>N = 0</a:t>
                </a:r>
              </a:p>
              <a:p>
                <a:r>
                  <a:rPr lang="en-US" sz="2400" dirty="0" smtClean="0"/>
                  <a:t>                          </a:t>
                </a:r>
                <a:r>
                  <a:rPr lang="ru-RU" sz="2400" dirty="0" smtClean="0"/>
                  <a:t>           </a:t>
                </a:r>
                <a:r>
                  <a:rPr lang="ru-RU" sz="2400" dirty="0"/>
                  <a:t> </a:t>
                </a:r>
                <a:r>
                  <a:rPr lang="ru-RU" sz="2400" dirty="0" smtClean="0"/>
                  <a:t>ε = </a:t>
                </a:r>
                <a:r>
                  <a:rPr lang="en-US" sz="2400" dirty="0" smtClean="0"/>
                  <a:t>R’ – </a:t>
                </a:r>
                <a:r>
                  <a:rPr lang="en-US" sz="2400" b="1" dirty="0" smtClean="0"/>
                  <a:t>P</a:t>
                </a:r>
                <a:r>
                  <a:rPr lang="en-US" sz="2400" dirty="0" smtClean="0"/>
                  <a:t>*k = 0</a:t>
                </a:r>
              </a:p>
              <a:p>
                <a:r>
                  <a:rPr lang="en-US" sz="2400" b="1" dirty="0"/>
                  <a:t> </a:t>
                </a:r>
                <a:r>
                  <a:rPr lang="en-US" sz="2400" b="1" dirty="0" smtClean="0"/>
                  <a:t>                          </a:t>
                </a:r>
                <a:r>
                  <a:rPr lang="ru-RU" sz="2400" b="1" dirty="0" smtClean="0"/>
                  <a:t>           </a:t>
                </a:r>
                <a:r>
                  <a:rPr lang="en-US" sz="2400" b="1" dirty="0" smtClean="0"/>
                  <a:t>P</a:t>
                </a:r>
                <a:r>
                  <a:rPr lang="en-US" sz="2400" dirty="0" smtClean="0"/>
                  <a:t> = </a:t>
                </a:r>
                <a:r>
                  <a:rPr lang="en-US" sz="2400" b="1" dirty="0" smtClean="0"/>
                  <a:t>P</a:t>
                </a:r>
                <a:r>
                  <a:rPr lang="en-US" sz="2400" dirty="0" smtClean="0"/>
                  <a:t>(</a:t>
                </a:r>
                <a:r>
                  <a:rPr lang="el-GR" sz="2400" dirty="0" smtClean="0"/>
                  <a:t>ψ</a:t>
                </a:r>
                <a:r>
                  <a:rPr lang="en-US" sz="2400" dirty="0" smtClean="0"/>
                  <a:t>e)</a:t>
                </a:r>
              </a:p>
              <a:p>
                <a:r>
                  <a:rPr lang="en-US" sz="2400" b="1" dirty="0"/>
                  <a:t> </a:t>
                </a:r>
                <a:r>
                  <a:rPr lang="en-US" sz="2400" b="1" dirty="0" smtClean="0"/>
                  <a:t>                          </a:t>
                </a:r>
                <a:r>
                  <a:rPr lang="ru-RU" sz="2400" b="1" dirty="0" smtClean="0"/>
                  <a:t>           </a:t>
                </a:r>
                <a:r>
                  <a:rPr lang="en-US" sz="2400" b="1" dirty="0" smtClean="0"/>
                  <a:t>P</a:t>
                </a:r>
                <a:r>
                  <a:rPr lang="en-US" sz="2400" dirty="0" smtClean="0"/>
                  <a:t>’ = </a:t>
                </a:r>
                <a:r>
                  <a:rPr lang="ru-RU" sz="2400" dirty="0" smtClean="0"/>
                  <a:t>Ф</a:t>
                </a:r>
                <a:r>
                  <a:rPr lang="en-US" sz="2400" baseline="30000" dirty="0" smtClean="0"/>
                  <a:t>X</a:t>
                </a:r>
                <a:r>
                  <a:rPr lang="en-US" sz="2400" dirty="0" smtClean="0"/>
                  <a:t>P</a:t>
                </a:r>
              </a:p>
              <a:p>
                <a:r>
                  <a:rPr lang="en-US" sz="2400" dirty="0"/>
                  <a:t> </a:t>
                </a:r>
                <a:r>
                  <a:rPr lang="en-US" sz="2400" dirty="0" smtClean="0"/>
                  <a:t>                          </a:t>
                </a:r>
                <a:r>
                  <a:rPr lang="ru-RU" sz="2400" dirty="0" smtClean="0"/>
                  <a:t>           </a:t>
                </a:r>
                <a:r>
                  <a:rPr lang="en-US" sz="2400" dirty="0" smtClean="0"/>
                  <a:t>M = </a:t>
                </a:r>
                <a:r>
                  <a:rPr lang="en-US" sz="2400" dirty="0" err="1" smtClean="0"/>
                  <a:t>dU</a:t>
                </a:r>
                <a:r>
                  <a:rPr lang="en-US" sz="2400" dirty="0" smtClean="0"/>
                  <a:t>/d</a:t>
                </a:r>
                <a:r>
                  <a:rPr lang="ru-RU" sz="2400" dirty="0" smtClean="0"/>
                  <a:t>Ф</a:t>
                </a:r>
              </a:p>
              <a:p>
                <a:r>
                  <a:rPr lang="ru-RU" sz="2400" dirty="0"/>
                  <a:t> </a:t>
                </a:r>
                <a:r>
                  <a:rPr lang="ru-RU" sz="2400" dirty="0" smtClean="0"/>
                  <a:t>                                     </a:t>
                </a:r>
                <a:r>
                  <a:rPr lang="en-US" sz="2400" dirty="0" smtClean="0"/>
                  <a:t>U = ½*c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/>
                          </a:rPr>
                          <m:t>Ф</m:t>
                        </m:r>
                      </m:e>
                      <m:sup>
                        <m:r>
                          <a:rPr lang="ru-RU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16632" y="2564904"/>
                <a:ext cx="5256584" cy="323165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Левая фигурная скобка 3"/>
          <p:cNvSpPr/>
          <p:nvPr/>
        </p:nvSpPr>
        <p:spPr>
          <a:xfrm>
            <a:off x="724000" y="2635171"/>
            <a:ext cx="659504" cy="30911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860032" y="1202012"/>
            <a:ext cx="3042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Линейная задача</a:t>
            </a:r>
            <a:endParaRPr lang="ru-RU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843808" y="2564904"/>
                <a:ext cx="7623834" cy="3835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i="1" dirty="0" smtClean="0">
                    <a:latin typeface="Cambria Math"/>
                  </a:rPr>
                  <a:t>                        </a:t>
                </a:r>
              </a:p>
              <a:p>
                <a:r>
                  <a:rPr lang="en-US" sz="2400" i="1" dirty="0">
                    <a:latin typeface="Cambria Math"/>
                  </a:rPr>
                  <a:t> </a:t>
                </a:r>
                <a:r>
                  <a:rPr lang="en-US" sz="2400" i="1" dirty="0" smtClean="0">
                    <a:latin typeface="Cambria Math"/>
                  </a:rPr>
                  <a:t>                    </a:t>
                </a:r>
                <a:r>
                  <a:rPr lang="en-US" sz="2400" b="0" i="1" dirty="0" smtClean="0">
                    <a:latin typeface="Cambria Math"/>
                  </a:rPr>
                  <a:t>            y</a:t>
                </a:r>
                <a:r>
                  <a:rPr lang="en-US" sz="2400" i="1" dirty="0" smtClean="0">
                    <a:latin typeface="Cambria Math"/>
                  </a:rPr>
                  <a:t>\</a:t>
                </a:r>
                <a:r>
                  <a:rPr lang="en-US" sz="2400" i="1" baseline="-25000" dirty="0" smtClean="0">
                    <a:latin typeface="Cambria Math"/>
                  </a:rPr>
                  <a:t>x=0</a:t>
                </a:r>
                <a:r>
                  <a:rPr lang="en-US" sz="2400" i="1" dirty="0" smtClean="0">
                    <a:latin typeface="Cambria Math"/>
                  </a:rPr>
                  <a:t> = 0; y’\</a:t>
                </a:r>
                <a:r>
                  <a:rPr lang="en-US" sz="2400" i="1" baseline="-25000" dirty="0">
                    <a:latin typeface="Cambria Math"/>
                  </a:rPr>
                  <a:t>x=0</a:t>
                </a:r>
                <a:r>
                  <a:rPr lang="en-US" sz="2400" i="1" dirty="0">
                    <a:latin typeface="Cambria Math"/>
                  </a:rPr>
                  <a:t> = </a:t>
                </a:r>
                <a:r>
                  <a:rPr lang="en-US" sz="2400" i="1" dirty="0" smtClean="0">
                    <a:latin typeface="Cambria Math"/>
                  </a:rPr>
                  <a:t>0</a:t>
                </a:r>
              </a:p>
              <a:p>
                <a:pPr lvl="5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𝐹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𝐸𝐼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(3−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𝑙𝑐𝑜𝑠</m:t>
                    </m:r>
                    <m:r>
                      <a:rPr lang="ru-RU" sz="2400" i="1">
                        <a:latin typeface="Cambria Math"/>
                      </a:rPr>
                      <m:t>Ѳ</m:t>
                    </m:r>
                  </m:oMath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 smtClean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𝑎𝑐𝑜𝑠</m:t>
                        </m:r>
                        <m:r>
                          <a:rPr lang="ru-RU" sz="2400" i="1">
                            <a:latin typeface="Cambria Math"/>
                          </a:rPr>
                          <m:t>Ѳ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𝑙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 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𝑎𝑠𝑖𝑛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Ѳ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ru-RU" sz="2400" b="0" i="1" smtClean="0">
                            <a:latin typeface="Cambria Math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𝑙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𝑎𝑠𝑖𝑛</m:t>
                        </m:r>
                        <m:r>
                          <a:rPr lang="ru-RU" sz="2400" i="1">
                            <a:latin typeface="Cambria Math"/>
                          </a:rPr>
                          <m:t>Ѳ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3</m:t>
                    </m:r>
                    <m:r>
                      <a:rPr lang="en-US" sz="2400" i="1">
                        <a:latin typeface="Cambria Math"/>
                      </a:rPr>
                      <m:t>𝑙</m:t>
                    </m:r>
                    <m:r>
                      <a:rPr lang="en-US" sz="2400" i="1">
                        <a:latin typeface="Cambria Math"/>
                      </a:rPr>
                      <m:t>−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ru-RU" sz="2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2564904"/>
                <a:ext cx="7623834" cy="3835409"/>
              </a:xfrm>
              <a:prstGeom prst="rect">
                <a:avLst/>
              </a:prstGeom>
              <a:blipFill rotWithShape="1">
                <a:blip r:embed="rId3"/>
                <a:stretch>
                  <a:fillRect l="-12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775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136" y="188640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План работы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196752"/>
            <a:ext cx="828092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Модель лука (1) </a:t>
            </a:r>
            <a:r>
              <a:rPr lang="en-US" dirty="0" smtClean="0"/>
              <a:t>: </a:t>
            </a:r>
            <a:r>
              <a:rPr lang="ru-RU" dirty="0" smtClean="0"/>
              <a:t>плечи – жесткие стержни, соединенные пружиной 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dirty="0" smtClean="0"/>
              <a:t>Динамическая кривая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dirty="0" smtClean="0"/>
              <a:t>Дальность полета стрелы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Экспериментальная динамическая кривая прямого лука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dirty="0" smtClean="0"/>
              <a:t>Нахождение жесткости, удовлетворяющей полученной модели лука (1)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dirty="0" smtClean="0"/>
              <a:t>Сравнение мощностей прямого лука и лука с жесткими стержнями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Модель лука (2)</a:t>
            </a:r>
            <a:r>
              <a:rPr lang="en-US" dirty="0" smtClean="0"/>
              <a:t>: </a:t>
            </a:r>
            <a:r>
              <a:rPr lang="ru-RU" dirty="0" smtClean="0"/>
              <a:t>плечи – упругие стержни, соединенные рукоятью. Линейная постановка задачи.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dirty="0" smtClean="0"/>
              <a:t>Форма прогиба </a:t>
            </a:r>
            <a:r>
              <a:rPr lang="ru-RU" dirty="0" err="1" smtClean="0"/>
              <a:t>плечей</a:t>
            </a:r>
            <a:r>
              <a:rPr lang="ru-RU" dirty="0" smtClean="0"/>
              <a:t> лука в момент натяжения тетивы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dirty="0" smtClean="0"/>
              <a:t>Форма прогиба </a:t>
            </a:r>
            <a:r>
              <a:rPr lang="ru-RU" dirty="0" err="1" smtClean="0"/>
              <a:t>плечей</a:t>
            </a:r>
            <a:r>
              <a:rPr lang="ru-RU" dirty="0" smtClean="0"/>
              <a:t> лука в момент оттягивания тетивы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dirty="0" smtClean="0"/>
              <a:t>Динамическая кривая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dirty="0" smtClean="0"/>
              <a:t>Дальность полета стрелы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dirty="0" smtClean="0"/>
              <a:t>Сравнение динамической кривой с полученной экспериментально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Модель лука (3)</a:t>
            </a:r>
            <a:r>
              <a:rPr lang="en-US" dirty="0" smtClean="0"/>
              <a:t>: </a:t>
            </a:r>
            <a:r>
              <a:rPr lang="ru-RU" dirty="0" smtClean="0"/>
              <a:t>плечи – упругие стержни, соединенные рукоятью. Нелинейная постановка задачи.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dirty="0" smtClean="0"/>
              <a:t>Угол поворота плеча лука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dirty="0" smtClean="0"/>
              <a:t>…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Модель блочного лука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dirty="0" smtClean="0"/>
              <a:t>…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742950" lvl="1" indent="-285750">
              <a:buFont typeface="Wingdings" pitchFamily="2" charset="2"/>
              <a:buChar char="ü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045836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247</TotalTime>
  <Words>309</Words>
  <Application>Microsoft Office PowerPoint</Application>
  <PresentationFormat>Экран (4:3)</PresentationFormat>
  <Paragraphs>61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Базовая</vt:lpstr>
      <vt:lpstr>Создание модели лука</vt:lpstr>
      <vt:lpstr>Рассматриваемые типы луков</vt:lpstr>
      <vt:lpstr>Конструкция блочного лука</vt:lpstr>
      <vt:lpstr>Принцип работы</vt:lpstr>
      <vt:lpstr>Полиспастная система</vt:lpstr>
      <vt:lpstr>Типы систем эксцентриков</vt:lpstr>
      <vt:lpstr>Модель: плечи – упругие стержни</vt:lpstr>
      <vt:lpstr>Система уравнений для нелинейной задачи</vt:lpstr>
      <vt:lpstr>План работы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  лука</dc:title>
  <dc:creator>Ксения</dc:creator>
  <cp:lastModifiedBy>Ксения</cp:lastModifiedBy>
  <cp:revision>28</cp:revision>
  <dcterms:created xsi:type="dcterms:W3CDTF">2013-10-30T12:39:49Z</dcterms:created>
  <dcterms:modified xsi:type="dcterms:W3CDTF">2013-12-12T10:18:51Z</dcterms:modified>
</cp:coreProperties>
</file>